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.jpg" ContentType="image/jpg"/>
  <Override PartName="/ppt/media/image6.jpg" ContentType="image/jpg"/>
  <Override PartName="/ppt/media/image7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7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9.jpg" ContentType="image/jpg"/>
  <Override PartName="/ppt/media/image80.jpg" ContentType="image/jpg"/>
  <Override PartName="/ppt/media/image8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9" r:id="rId2"/>
    <p:sldId id="38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5" r:id="rId128"/>
    <p:sldId id="386" r:id="rId129"/>
    <p:sldId id="387" r:id="rId130"/>
    <p:sldId id="389" r:id="rId131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43" y="-43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16" y="1596249"/>
            <a:ext cx="11055371" cy="3395698"/>
          </a:xfrm>
        </p:spPr>
        <p:txBody>
          <a:bodyPr anchor="b">
            <a:normAutofit/>
          </a:bodyPr>
          <a:lstStyle>
            <a:lvl1pPr algn="ctr"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716" y="5122898"/>
            <a:ext cx="11055371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37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28" y="6100442"/>
            <a:ext cx="11058735" cy="1165305"/>
          </a:xfrm>
        </p:spPr>
        <p:txBody>
          <a:bodyPr anchor="b">
            <a:normAutofit/>
          </a:bodyPr>
          <a:lstStyle>
            <a:lvl1pPr>
              <a:defRPr sz="39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728" y="883659"/>
            <a:ext cx="11058735" cy="4806734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5" y="7265746"/>
            <a:ext cx="11057065" cy="970627"/>
          </a:xfrm>
        </p:spPr>
        <p:txBody>
          <a:bodyPr>
            <a:normAutofit/>
          </a:bodyPr>
          <a:lstStyle>
            <a:lvl1pPr marL="0" indent="0" algn="ctr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64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866989"/>
            <a:ext cx="11044014" cy="4870911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6" y="5980189"/>
            <a:ext cx="11044012" cy="2264442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08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626" y="866986"/>
            <a:ext cx="9922935" cy="4256575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35355" y="5134267"/>
            <a:ext cx="9335785" cy="607022"/>
          </a:xfrm>
        </p:spPr>
        <p:txBody>
          <a:bodyPr anchor="t">
            <a:normAutofit/>
          </a:bodyPr>
          <a:lstStyle>
            <a:lvl1pPr marL="0" indent="0" algn="r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3" y="5980190"/>
            <a:ext cx="11044014" cy="22561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18571" y="912710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02003" y="4371024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1272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28" y="3024986"/>
            <a:ext cx="11045682" cy="3572388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614124"/>
            <a:ext cx="11044014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360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74713" y="866989"/>
            <a:ext cx="11044014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74715" y="2970056"/>
            <a:ext cx="3518886" cy="117092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4715" y="4140976"/>
            <a:ext cx="3518886" cy="4095397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1203" y="2970055"/>
            <a:ext cx="3518463" cy="117092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741204" y="4140976"/>
            <a:ext cx="3519809" cy="4095397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04852" y="2970055"/>
            <a:ext cx="3510625" cy="117092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08103" y="4140976"/>
            <a:ext cx="3510625" cy="4095397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863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74714" y="866989"/>
            <a:ext cx="11044014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74716" y="5673453"/>
            <a:ext cx="3518885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64821" y="2975623"/>
            <a:ext cx="3136054" cy="2167467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4716" y="6493026"/>
            <a:ext cx="3518885" cy="174334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882" y="5673453"/>
            <a:ext cx="3518915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73596" y="2975623"/>
            <a:ext cx="3125894" cy="2167467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7438" y="6493025"/>
            <a:ext cx="3520358" cy="174334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04985" y="5673453"/>
            <a:ext cx="3509227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696325" y="2975623"/>
            <a:ext cx="3127588" cy="2167467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04850" y="6493027"/>
            <a:ext cx="3513876" cy="174334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548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448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866987"/>
            <a:ext cx="2712168" cy="736938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4715" y="866987"/>
            <a:ext cx="8169286" cy="7369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27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194" y="934724"/>
            <a:ext cx="10382413" cy="4057226"/>
          </a:xfrm>
        </p:spPr>
        <p:txBody>
          <a:bodyPr anchor="b">
            <a:normAutofit/>
          </a:bodyPr>
          <a:lstStyle>
            <a:lvl1pPr>
              <a:defRPr sz="4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1194" y="5122901"/>
            <a:ext cx="10382413" cy="2133599"/>
          </a:xfrm>
        </p:spPr>
        <p:txBody>
          <a:bodyPr/>
          <a:lstStyle>
            <a:lvl1pPr marL="0" indent="0" algn="ctr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82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6" y="866989"/>
            <a:ext cx="11044012" cy="18863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715" y="2970056"/>
            <a:ext cx="5446404" cy="526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4963" y="2970056"/>
            <a:ext cx="5433765" cy="526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86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6" y="866989"/>
            <a:ext cx="11044012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1940" y="2970055"/>
            <a:ext cx="5120464" cy="117178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4714" y="4141841"/>
            <a:ext cx="5447689" cy="40945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10905" y="2970055"/>
            <a:ext cx="5107822" cy="117178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4141841"/>
            <a:ext cx="5435048" cy="40945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81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8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18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377" y="866987"/>
            <a:ext cx="4194386" cy="3359573"/>
          </a:xfrm>
        </p:spPr>
        <p:txBody>
          <a:bodyPr anchor="b">
            <a:normAutofit/>
          </a:bodyPr>
          <a:lstStyle>
            <a:lvl1pPr>
              <a:defRPr sz="39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6602" y="866987"/>
            <a:ext cx="6602125" cy="736938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377" y="4226562"/>
            <a:ext cx="4194386" cy="4009812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58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377" y="866987"/>
            <a:ext cx="5927258" cy="3359573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6570" y="1079298"/>
            <a:ext cx="4219645" cy="694476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4226560"/>
            <a:ext cx="5932433" cy="4009813"/>
          </a:xfrm>
        </p:spPr>
        <p:txBody>
          <a:bodyPr>
            <a:normAutofit/>
          </a:bodyPr>
          <a:lstStyle>
            <a:lvl1pPr marL="0" indent="0" algn="ctr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2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716" y="866989"/>
            <a:ext cx="11044012" cy="1886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14" y="2981069"/>
            <a:ext cx="11044014" cy="525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2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715" y="8367327"/>
            <a:ext cx="711772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0378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59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4835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0600" y="1917723"/>
            <a:ext cx="5867400" cy="153183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370"/>
              </a:spcBef>
            </a:pPr>
            <a:r>
              <a:rPr lang="en-US" sz="3600" b="0" dirty="0">
                <a:latin typeface="Impact" panose="020B0806030902050204" pitchFamily="34" charset="0"/>
                <a:cs typeface="Lato Light"/>
              </a:rPr>
              <a:t>     W</a:t>
            </a:r>
            <a:r>
              <a:rPr lang="en-US" sz="3200" b="0" dirty="0">
                <a:latin typeface="Impact" panose="020B0806030902050204" pitchFamily="34" charset="0"/>
                <a:cs typeface="Lato Light"/>
              </a:rPr>
              <a:t>HAT IS A COROUTINE - walk                                                                                                                                THROUGH PYTHON !</a:t>
            </a:r>
            <a:br>
              <a:rPr lang="en-US" sz="1100" b="0" dirty="0">
                <a:solidFill>
                  <a:srgbClr val="7F7F7F"/>
                </a:solidFill>
                <a:latin typeface="Lato Light"/>
                <a:cs typeface="Lato Light"/>
              </a:rPr>
            </a:br>
            <a:br>
              <a:rPr lang="en-IN" sz="1100" b="0" dirty="0">
                <a:solidFill>
                  <a:srgbClr val="7F7F7F"/>
                </a:solidFill>
                <a:latin typeface="Lato Light"/>
                <a:cs typeface="Lato Light"/>
              </a:rPr>
            </a:br>
            <a:r>
              <a:rPr sz="1100" dirty="0">
                <a:latin typeface="Lato Light"/>
                <a:cs typeface="Lato Light"/>
              </a:rPr>
              <a:t>A </a:t>
            </a:r>
            <a:r>
              <a:rPr sz="1100" spc="-5" dirty="0">
                <a:latin typeface="Lato Light"/>
                <a:cs typeface="Lato Light"/>
              </a:rPr>
              <a:t>light </a:t>
            </a:r>
            <a:r>
              <a:rPr sz="1100" spc="35" dirty="0">
                <a:latin typeface="Lato Light"/>
                <a:cs typeface="Lato Light"/>
              </a:rPr>
              <a:t>explora.on </a:t>
            </a:r>
            <a:r>
              <a:rPr sz="1100" spc="-5" dirty="0">
                <a:latin typeface="Lato Light"/>
                <a:cs typeface="Lato Light"/>
              </a:rPr>
              <a:t>of computer science </a:t>
            </a:r>
            <a:r>
              <a:rPr sz="1100" dirty="0">
                <a:latin typeface="Lato Light"/>
                <a:cs typeface="Lato Light"/>
              </a:rPr>
              <a:t>and </a:t>
            </a:r>
            <a:r>
              <a:rPr sz="1100" spc="-5" dirty="0">
                <a:latin typeface="Lato Light"/>
                <a:cs typeface="Lato Light"/>
              </a:rPr>
              <a:t>asynchronous</a:t>
            </a:r>
            <a:r>
              <a:rPr sz="1100" spc="-55" dirty="0">
                <a:latin typeface="Lato Light"/>
                <a:cs typeface="Lato Light"/>
              </a:rPr>
              <a:t> </a:t>
            </a:r>
            <a:r>
              <a:rPr sz="1100" spc="-5" dirty="0">
                <a:latin typeface="Lato Light"/>
                <a:cs typeface="Lato Light"/>
              </a:rPr>
              <a:t>programming</a:t>
            </a:r>
            <a:endParaRPr sz="1100" dirty="0">
              <a:latin typeface="Lato Light"/>
              <a:cs typeface="Lato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400" y="5626531"/>
            <a:ext cx="6832600" cy="2069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lang="en-US" sz="3600" b="1" spc="15" dirty="0">
                <a:latin typeface="Arial"/>
                <a:cs typeface="Arial"/>
              </a:rPr>
              <a:t>        </a:t>
            </a:r>
            <a:r>
              <a:rPr sz="3600" b="1" spc="15" dirty="0">
                <a:latin typeface="Arial"/>
                <a:cs typeface="Arial"/>
              </a:rPr>
              <a:t>What </a:t>
            </a:r>
            <a:r>
              <a:rPr sz="3600" b="1" spc="-15" dirty="0">
                <a:latin typeface="Arial"/>
                <a:cs typeface="Arial"/>
              </a:rPr>
              <a:t>is </a:t>
            </a:r>
            <a:r>
              <a:rPr sz="3600" b="1" spc="-10" dirty="0">
                <a:latin typeface="Arial"/>
                <a:cs typeface="Arial"/>
              </a:rPr>
              <a:t>a </a:t>
            </a:r>
            <a:r>
              <a:rPr sz="3600" b="1" spc="20" dirty="0">
                <a:latin typeface="Arial"/>
                <a:cs typeface="Arial"/>
              </a:rPr>
              <a:t>coroutine? </a:t>
            </a:r>
            <a:endParaRPr lang="en-US" sz="3600" b="1" spc="20" dirty="0">
              <a:latin typeface="Arial"/>
              <a:cs typeface="Arial"/>
            </a:endParaRPr>
          </a:p>
          <a:p>
            <a:pPr marL="12700" marR="5080" algn="ctr">
              <a:lnSpc>
                <a:spcPct val="120000"/>
              </a:lnSpc>
              <a:spcBef>
                <a:spcPts val="95"/>
              </a:spcBef>
            </a:pPr>
            <a:r>
              <a:rPr sz="2000" b="1" spc="40" dirty="0">
                <a:latin typeface="Bahnschrift SemiBold" panose="020B0502040204020203" pitchFamily="34" charset="0"/>
                <a:cs typeface="Arial"/>
              </a:rPr>
              <a:t>How </a:t>
            </a:r>
            <a:r>
              <a:rPr sz="2000" b="1" spc="45" dirty="0">
                <a:latin typeface="Bahnschrift SemiBold" panose="020B0502040204020203" pitchFamily="34" charset="0"/>
                <a:cs typeface="Arial"/>
              </a:rPr>
              <a:t>do </a:t>
            </a:r>
            <a:r>
              <a:rPr sz="2000" b="1" spc="15" dirty="0">
                <a:latin typeface="Bahnschrift SemiBold" panose="020B0502040204020203" pitchFamily="34" charset="0"/>
                <a:cs typeface="Arial"/>
              </a:rPr>
              <a:t>they </a:t>
            </a:r>
            <a:r>
              <a:rPr sz="2000" b="1" spc="30" dirty="0">
                <a:latin typeface="Bahnschrift SemiBold" panose="020B0502040204020203" pitchFamily="34" charset="0"/>
                <a:cs typeface="Arial"/>
              </a:rPr>
              <a:t>work? </a:t>
            </a:r>
            <a:r>
              <a:rPr sz="2000" b="1" spc="5" dirty="0">
                <a:latin typeface="Bahnschrift SemiBold" panose="020B0502040204020203" pitchFamily="34" charset="0"/>
                <a:cs typeface="Arial"/>
              </a:rPr>
              <a:t>Why </a:t>
            </a:r>
            <a:r>
              <a:rPr sz="2000" b="1" spc="-15" dirty="0">
                <a:latin typeface="Bahnschrift SemiBold" panose="020B0502040204020203" pitchFamily="34" charset="0"/>
                <a:cs typeface="Arial"/>
              </a:rPr>
              <a:t>are </a:t>
            </a:r>
            <a:r>
              <a:rPr sz="2000" b="1" spc="15" dirty="0">
                <a:latin typeface="Bahnschrift SemiBold" panose="020B0502040204020203" pitchFamily="34" charset="0"/>
                <a:cs typeface="Arial"/>
              </a:rPr>
              <a:t>they </a:t>
            </a:r>
            <a:r>
              <a:rPr sz="2000" b="1" spc="25" dirty="0">
                <a:latin typeface="Bahnschrift SemiBold" panose="020B0502040204020203" pitchFamily="34" charset="0"/>
                <a:cs typeface="Arial"/>
              </a:rPr>
              <a:t>so</a:t>
            </a:r>
            <a:r>
              <a:rPr sz="2000" b="1" spc="-65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sz="2000" b="1" spc="25" dirty="0">
                <a:latin typeface="Bahnschrift SemiBold" panose="020B0502040204020203" pitchFamily="34" charset="0"/>
                <a:cs typeface="Arial"/>
              </a:rPr>
              <a:t>important?  </a:t>
            </a:r>
            <a:r>
              <a:rPr sz="2000" b="1" spc="45" dirty="0">
                <a:latin typeface="Bahnschrift SemiBold" panose="020B0502040204020203" pitchFamily="34" charset="0"/>
                <a:cs typeface="Arial"/>
              </a:rPr>
              <a:t>I'm </a:t>
            </a:r>
            <a:r>
              <a:rPr sz="2000" b="1" spc="25" dirty="0">
                <a:latin typeface="Bahnschrift SemiBold" panose="020B0502040204020203" pitchFamily="34" charset="0"/>
                <a:cs typeface="Arial"/>
              </a:rPr>
              <a:t>going </a:t>
            </a:r>
            <a:r>
              <a:rPr sz="2000" b="1" spc="45" dirty="0">
                <a:latin typeface="Bahnschrift SemiBold" panose="020B0502040204020203" pitchFamily="34" charset="0"/>
                <a:cs typeface="Arial"/>
              </a:rPr>
              <a:t>to </a:t>
            </a:r>
            <a:r>
              <a:rPr sz="2000" b="1" spc="35" dirty="0">
                <a:latin typeface="Bahnschrift SemiBold" panose="020B0502040204020203" pitchFamily="34" charset="0"/>
                <a:cs typeface="Arial"/>
              </a:rPr>
              <a:t>go </a:t>
            </a:r>
            <a:r>
              <a:rPr sz="2000" b="1" spc="5" dirty="0">
                <a:latin typeface="Bahnschrift SemiBold" panose="020B0502040204020203" pitchFamily="34" charset="0"/>
                <a:cs typeface="Arial"/>
              </a:rPr>
              <a:t>ahead </a:t>
            </a:r>
            <a:r>
              <a:rPr sz="2000" b="1" spc="20" dirty="0">
                <a:latin typeface="Bahnschrift SemiBold" panose="020B0502040204020203" pitchFamily="34" charset="0"/>
                <a:cs typeface="Arial"/>
              </a:rPr>
              <a:t>and spoil </a:t>
            </a:r>
            <a:r>
              <a:rPr sz="2000" b="1" spc="15" dirty="0">
                <a:latin typeface="Bahnschrift SemiBold" panose="020B0502040204020203" pitchFamily="34" charset="0"/>
                <a:cs typeface="Arial"/>
              </a:rPr>
              <a:t>the </a:t>
            </a:r>
            <a:r>
              <a:rPr sz="2000" b="1" spc="10" dirty="0">
                <a:latin typeface="Bahnschrift SemiBold" panose="020B0502040204020203" pitchFamily="34" charset="0"/>
                <a:cs typeface="Arial"/>
              </a:rPr>
              <a:t>answer </a:t>
            </a:r>
            <a:r>
              <a:rPr sz="2000" b="1" spc="-10" dirty="0">
                <a:latin typeface="Bahnschrift SemiBold" panose="020B0502040204020203" pitchFamily="34" charset="0"/>
                <a:cs typeface="Arial"/>
              </a:rPr>
              <a:t>here a</a:t>
            </a:r>
            <a:r>
              <a:rPr sz="2000" b="1" spc="-145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sz="2000" b="1" spc="30" dirty="0">
                <a:latin typeface="Bahnschrift SemiBold" panose="020B0502040204020203" pitchFamily="34" charset="0"/>
                <a:cs typeface="Arial"/>
              </a:rPr>
              <a:t>bit,</a:t>
            </a:r>
            <a:endParaRPr sz="2000" b="1" dirty="0">
              <a:latin typeface="Bahnschrift SemiBold" panose="020B0502040204020203" pitchFamily="34" charset="0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200"/>
              </a:spcBef>
            </a:pPr>
            <a:r>
              <a:rPr sz="2000" b="1" spc="20" dirty="0">
                <a:latin typeface="Bahnschrift SemiBold" panose="020B0502040204020203" pitchFamily="34" charset="0"/>
                <a:cs typeface="Arial"/>
              </a:rPr>
              <a:t>and </a:t>
            </a:r>
            <a:r>
              <a:rPr sz="2000" b="1" spc="-5" dirty="0">
                <a:latin typeface="Bahnschrift SemiBold" panose="020B0502040204020203" pitchFamily="34" charset="0"/>
                <a:cs typeface="Arial"/>
              </a:rPr>
              <a:t>see </a:t>
            </a:r>
            <a:r>
              <a:rPr sz="2000" b="1" spc="30" dirty="0">
                <a:latin typeface="Bahnschrift SemiBold" panose="020B0502040204020203" pitchFamily="34" charset="0"/>
                <a:cs typeface="Arial"/>
              </a:rPr>
              <a:t>what </a:t>
            </a:r>
            <a:r>
              <a:rPr sz="2000" b="1" spc="15" dirty="0">
                <a:latin typeface="Bahnschrift SemiBold" panose="020B0502040204020203" pitchFamily="34" charset="0"/>
                <a:cs typeface="Arial"/>
              </a:rPr>
              <a:t>the source </a:t>
            </a:r>
            <a:r>
              <a:rPr sz="2000" b="1" spc="30" dirty="0">
                <a:latin typeface="Bahnschrift SemiBold" panose="020B0502040204020203" pitchFamily="34" charset="0"/>
                <a:cs typeface="Arial"/>
              </a:rPr>
              <a:t>of </a:t>
            </a:r>
            <a:r>
              <a:rPr sz="2000" b="1" dirty="0">
                <a:latin typeface="Bahnschrift SemiBold" panose="020B0502040204020203" pitchFamily="34" charset="0"/>
                <a:cs typeface="Arial"/>
              </a:rPr>
              <a:t>all </a:t>
            </a:r>
            <a:r>
              <a:rPr sz="2000" b="1" spc="25" dirty="0">
                <a:latin typeface="Bahnschrift SemiBold" panose="020B0502040204020203" pitchFamily="34" charset="0"/>
                <a:cs typeface="Arial"/>
              </a:rPr>
              <a:t>truth </a:t>
            </a:r>
            <a:r>
              <a:rPr sz="2000" b="1" spc="20" dirty="0">
                <a:latin typeface="Bahnschrift SemiBold" panose="020B0502040204020203" pitchFamily="34" charset="0"/>
                <a:cs typeface="Arial"/>
              </a:rPr>
              <a:t>and </a:t>
            </a:r>
            <a:r>
              <a:rPr sz="2000" b="1" spc="25" dirty="0">
                <a:latin typeface="Bahnschrift SemiBold" panose="020B0502040204020203" pitchFamily="34" charset="0"/>
                <a:cs typeface="Arial"/>
              </a:rPr>
              <a:t>knowledge </a:t>
            </a:r>
            <a:r>
              <a:rPr sz="2000" b="1" spc="5" dirty="0">
                <a:latin typeface="Bahnschrift SemiBold" panose="020B0502040204020203" pitchFamily="34" charset="0"/>
                <a:cs typeface="Arial"/>
              </a:rPr>
              <a:t>has </a:t>
            </a:r>
            <a:r>
              <a:rPr sz="2000" b="1" spc="45" dirty="0">
                <a:latin typeface="Bahnschrift SemiBold" panose="020B0502040204020203" pitchFamily="34" charset="0"/>
                <a:cs typeface="Arial"/>
              </a:rPr>
              <a:t>to</a:t>
            </a:r>
            <a:r>
              <a:rPr sz="2000" b="1" spc="-125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sz="2000" b="1" spc="10" dirty="0">
                <a:latin typeface="Bahnschrift SemiBold" panose="020B0502040204020203" pitchFamily="34" charset="0"/>
                <a:cs typeface="Arial"/>
              </a:rPr>
              <a:t>say…</a:t>
            </a:r>
            <a:endParaRPr sz="2000" b="1" dirty="0">
              <a:latin typeface="Bahnschrift SemiBold" panose="020B0502040204020203" pitchFamily="34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0200" y="4591412"/>
            <a:ext cx="1498659" cy="1047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2800" y="304800"/>
            <a:ext cx="8458200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4515" y="6858000"/>
            <a:ext cx="3651885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200" spc="25" dirty="0">
                <a:latin typeface="Arial"/>
                <a:cs typeface="Arial"/>
              </a:rPr>
              <a:t>… </a:t>
            </a:r>
            <a:r>
              <a:rPr sz="3200" spc="15" dirty="0">
                <a:latin typeface="Arial"/>
                <a:cs typeface="Arial"/>
              </a:rPr>
              <a:t>sends the </a:t>
            </a:r>
            <a:r>
              <a:rPr sz="3200" spc="25" dirty="0">
                <a:latin typeface="Arial"/>
                <a:cs typeface="Arial"/>
              </a:rPr>
              <a:t>inputs </a:t>
            </a:r>
            <a:r>
              <a:rPr sz="3200" spc="45" dirty="0">
                <a:latin typeface="Arial"/>
                <a:cs typeface="Arial"/>
              </a:rPr>
              <a:t>to </a:t>
            </a:r>
            <a:r>
              <a:rPr sz="3200" spc="15" dirty="0">
                <a:latin typeface="Arial"/>
                <a:cs typeface="Arial"/>
              </a:rPr>
              <a:t>the </a:t>
            </a:r>
            <a:r>
              <a:rPr sz="3200" spc="25" dirty="0">
                <a:latin typeface="Arial"/>
                <a:cs typeface="Arial"/>
              </a:rPr>
              <a:t>function </a:t>
            </a:r>
            <a:r>
              <a:rPr sz="3200" spc="20" dirty="0">
                <a:latin typeface="Arial"/>
                <a:cs typeface="Arial"/>
              </a:rPr>
              <a:t>being </a:t>
            </a:r>
            <a:r>
              <a:rPr sz="3200" spc="15" dirty="0">
                <a:latin typeface="Arial"/>
                <a:cs typeface="Arial"/>
              </a:rPr>
              <a:t>called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…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2290" y="1890087"/>
            <a:ext cx="2571521" cy="1249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539865" cy="9271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45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Fibonacci </a:t>
            </a:r>
            <a:r>
              <a:rPr sz="1250" spc="15" dirty="0">
                <a:latin typeface="Arial"/>
                <a:cs typeface="Arial"/>
              </a:rPr>
              <a:t>sequence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staple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15" dirty="0">
                <a:latin typeface="Arial"/>
                <a:cs typeface="Arial"/>
              </a:rPr>
              <a:t>examples,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45" dirty="0">
                <a:latin typeface="Arial"/>
                <a:cs typeface="Arial"/>
              </a:rPr>
              <a:t>it's </a:t>
            </a:r>
            <a:r>
              <a:rPr sz="1250" spc="25" dirty="0">
                <a:latin typeface="Arial"/>
                <a:cs typeface="Arial"/>
              </a:rPr>
              <a:t>conceptually </a:t>
            </a:r>
            <a:r>
              <a:rPr sz="1250" spc="20" dirty="0">
                <a:latin typeface="Arial"/>
                <a:cs typeface="Arial"/>
              </a:rPr>
              <a:t>simple  ach time through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loop, we </a:t>
            </a:r>
            <a:r>
              <a:rPr sz="1250" spc="35" dirty="0">
                <a:latin typeface="Arial"/>
                <a:cs typeface="Arial"/>
              </a:rPr>
              <a:t>add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previous </a:t>
            </a:r>
            <a:r>
              <a:rPr sz="1250" spc="50" dirty="0">
                <a:latin typeface="Arial"/>
                <a:cs typeface="Arial"/>
              </a:rPr>
              <a:t>two </a:t>
            </a:r>
            <a:r>
              <a:rPr sz="1250" spc="20" dirty="0">
                <a:latin typeface="Arial"/>
                <a:cs typeface="Arial"/>
              </a:rPr>
              <a:t>numbers together and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25" dirty="0">
                <a:latin typeface="Arial"/>
                <a:cs typeface="Arial"/>
              </a:rPr>
              <a:t>that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  </a:t>
            </a:r>
            <a:r>
              <a:rPr sz="1250" spc="10" dirty="0">
                <a:latin typeface="Arial"/>
                <a:cs typeface="Arial"/>
              </a:rPr>
              <a:t>resulting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sequence </a:t>
            </a:r>
            <a:r>
              <a:rPr sz="1250" dirty="0">
                <a:latin typeface="Arial"/>
                <a:cs typeface="Arial"/>
              </a:rPr>
              <a:t>[1, </a:t>
            </a:r>
            <a:r>
              <a:rPr sz="1250" spc="10" dirty="0">
                <a:latin typeface="Arial"/>
                <a:cs typeface="Arial"/>
              </a:rPr>
              <a:t>1, 2, 3, 5,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…]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25" dirty="0">
                <a:latin typeface="Arial"/>
                <a:cs typeface="Arial"/>
              </a:rPr>
              <a:t>function, we </a:t>
            </a:r>
            <a:r>
              <a:rPr sz="1250" spc="40" dirty="0">
                <a:latin typeface="Arial"/>
                <a:cs typeface="Arial"/>
              </a:rPr>
              <a:t>don’t </a:t>
            </a:r>
            <a:r>
              <a:rPr sz="1250" spc="25" dirty="0">
                <a:latin typeface="Arial"/>
                <a:cs typeface="Arial"/>
              </a:rPr>
              <a:t>get </a:t>
            </a:r>
            <a:r>
              <a:rPr sz="1250" spc="5" dirty="0">
                <a:latin typeface="Arial"/>
                <a:cs typeface="Arial"/>
              </a:rPr>
              <a:t>any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0" dirty="0">
                <a:latin typeface="Arial"/>
                <a:cs typeface="Arial"/>
              </a:rPr>
              <a:t>these </a:t>
            </a:r>
            <a:r>
              <a:rPr sz="1250" dirty="0">
                <a:latin typeface="Arial"/>
                <a:cs typeface="Arial"/>
              </a:rPr>
              <a:t>values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directly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1270" y="3046768"/>
            <a:ext cx="3626840" cy="244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5004" y="1737594"/>
            <a:ext cx="2367800" cy="1215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34936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actually </a:t>
            </a:r>
            <a:r>
              <a:rPr sz="1250" spc="25" dirty="0">
                <a:latin typeface="Arial"/>
                <a:cs typeface="Arial"/>
              </a:rPr>
              <a:t>get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30" dirty="0">
                <a:latin typeface="Arial"/>
                <a:cs typeface="Arial"/>
              </a:rPr>
              <a:t>object.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30" dirty="0">
                <a:latin typeface="Arial"/>
                <a:cs typeface="Arial"/>
              </a:rPr>
              <a:t>compiled </a:t>
            </a:r>
            <a:r>
              <a:rPr sz="1250" spc="10" dirty="0">
                <a:latin typeface="Arial"/>
                <a:cs typeface="Arial"/>
              </a:rPr>
              <a:t>version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25" dirty="0">
                <a:latin typeface="Arial"/>
                <a:cs typeface="Arial"/>
              </a:rPr>
              <a:t>function.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15" dirty="0">
                <a:latin typeface="Arial"/>
                <a:cs typeface="Arial"/>
              </a:rPr>
              <a:t>actual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20" dirty="0">
                <a:latin typeface="Arial"/>
                <a:cs typeface="Arial"/>
              </a:rPr>
              <a:t>hasn’t started executing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yet.</a:t>
            </a:r>
            <a:endParaRPr sz="1250">
              <a:latin typeface="Arial"/>
              <a:cs typeface="Arial"/>
            </a:endParaRPr>
          </a:p>
          <a:p>
            <a:pPr marL="12700" marR="1633855">
              <a:lnSpc>
                <a:spcPts val="1800"/>
              </a:lnSpc>
              <a:spcBef>
                <a:spcPts val="1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30" dirty="0">
                <a:latin typeface="Arial"/>
                <a:cs typeface="Arial"/>
              </a:rPr>
              <a:t>object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5" dirty="0">
                <a:latin typeface="Arial"/>
                <a:cs typeface="Arial"/>
              </a:rPr>
              <a:t>iterated </a:t>
            </a:r>
            <a:r>
              <a:rPr sz="1250" spc="-15" dirty="0">
                <a:latin typeface="Arial"/>
                <a:cs typeface="Arial"/>
              </a:rPr>
              <a:t>over,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list.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standard </a:t>
            </a:r>
            <a:r>
              <a:rPr sz="1250" spc="-15" dirty="0">
                <a:latin typeface="Arial"/>
                <a:cs typeface="Arial"/>
              </a:rPr>
              <a:t>next()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5" dirty="0">
                <a:latin typeface="Arial"/>
                <a:cs typeface="Arial"/>
              </a:rPr>
              <a:t>used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iterate </a:t>
            </a:r>
            <a:r>
              <a:rPr sz="1250" spc="20" dirty="0">
                <a:latin typeface="Arial"/>
                <a:cs typeface="Arial"/>
              </a:rPr>
              <a:t>just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once.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1270" y="2325103"/>
            <a:ext cx="3626840" cy="1686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5004" y="1015917"/>
            <a:ext cx="2367800" cy="1215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64083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-10" dirty="0">
                <a:latin typeface="Arial"/>
                <a:cs typeface="Arial"/>
              </a:rPr>
              <a:t>next(), </a:t>
            </a:r>
            <a:r>
              <a:rPr sz="1250" spc="10" dirty="0">
                <a:latin typeface="Arial"/>
                <a:cs typeface="Arial"/>
              </a:rPr>
              <a:t>it’s </a:t>
            </a:r>
            <a:r>
              <a:rPr sz="1250" spc="5" dirty="0">
                <a:latin typeface="Arial"/>
                <a:cs typeface="Arial"/>
              </a:rPr>
              <a:t>reentering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left </a:t>
            </a:r>
            <a:r>
              <a:rPr sz="1250" spc="-75" dirty="0">
                <a:latin typeface="Arial"/>
                <a:cs typeface="Arial"/>
              </a:rPr>
              <a:t>oﬀ, </a:t>
            </a:r>
            <a:r>
              <a:rPr sz="1250" spc="10" dirty="0">
                <a:latin typeface="Arial"/>
                <a:cs typeface="Arial"/>
              </a:rPr>
              <a:t>preserving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full </a:t>
            </a:r>
            <a:r>
              <a:rPr sz="1250" spc="-25" dirty="0">
                <a:latin typeface="Arial"/>
                <a:cs typeface="Arial"/>
              </a:rPr>
              <a:t>state.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if 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10" dirty="0">
                <a:latin typeface="Arial"/>
                <a:cs typeface="Arial"/>
              </a:rPr>
              <a:t>yields </a:t>
            </a:r>
            <a:r>
              <a:rPr sz="1250" spc="15" dirty="0">
                <a:latin typeface="Arial"/>
                <a:cs typeface="Arial"/>
              </a:rPr>
              <a:t>another </a:t>
            </a:r>
            <a:r>
              <a:rPr sz="1250" dirty="0">
                <a:latin typeface="Arial"/>
                <a:cs typeface="Arial"/>
              </a:rPr>
              <a:t>value, </a:t>
            </a:r>
            <a:r>
              <a:rPr sz="1250" spc="25" dirty="0">
                <a:latin typeface="Arial"/>
                <a:cs typeface="Arial"/>
              </a:rPr>
              <a:t>we get that </a:t>
            </a:r>
            <a:r>
              <a:rPr sz="1250" dirty="0">
                <a:latin typeface="Arial"/>
                <a:cs typeface="Arial"/>
              </a:rPr>
              <a:t>value as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next()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call.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spc="5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25" dirty="0">
                <a:latin typeface="Arial"/>
                <a:cs typeface="Arial"/>
              </a:rPr>
              <a:t>function completes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10" dirty="0">
                <a:latin typeface="Arial"/>
                <a:cs typeface="Arial"/>
              </a:rPr>
              <a:t>returns,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30" dirty="0">
                <a:latin typeface="Arial"/>
                <a:cs typeface="Arial"/>
              </a:rPr>
              <a:t>object </a:t>
            </a:r>
            <a:r>
              <a:rPr sz="1250" dirty="0">
                <a:latin typeface="Arial"/>
                <a:cs typeface="Arial"/>
              </a:rPr>
              <a:t>raises </a:t>
            </a:r>
            <a:r>
              <a:rPr sz="1250" spc="20" dirty="0">
                <a:latin typeface="Arial"/>
                <a:cs typeface="Arial"/>
              </a:rPr>
              <a:t>StopIteration  just </a:t>
            </a:r>
            <a:r>
              <a:rPr sz="1250" spc="5" dirty="0">
                <a:latin typeface="Arial"/>
                <a:cs typeface="Arial"/>
              </a:rPr>
              <a:t>like any </a:t>
            </a:r>
            <a:r>
              <a:rPr sz="1250" spc="20" dirty="0">
                <a:latin typeface="Arial"/>
                <a:cs typeface="Arial"/>
              </a:rPr>
              <a:t>other </a:t>
            </a:r>
            <a:r>
              <a:rPr sz="1250" spc="15" dirty="0">
                <a:latin typeface="Arial"/>
                <a:cs typeface="Arial"/>
              </a:rPr>
              <a:t>iterator </a:t>
            </a:r>
            <a:r>
              <a:rPr sz="1250" spc="35" dirty="0">
                <a:latin typeface="Arial"/>
                <a:cs typeface="Arial"/>
              </a:rPr>
              <a:t>would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reach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end.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94808" y="1913462"/>
            <a:ext cx="3426460" cy="1202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953884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0" dirty="0">
                <a:latin typeface="Arial"/>
                <a:cs typeface="Arial"/>
              </a:rPr>
              <a:t>Now, it’s </a:t>
            </a:r>
            <a:r>
              <a:rPr sz="1250" spc="25" dirty="0">
                <a:latin typeface="Arial"/>
                <a:cs typeface="Arial"/>
              </a:rPr>
              <a:t>quite </a:t>
            </a:r>
            <a:r>
              <a:rPr sz="1250" spc="40" dirty="0">
                <a:latin typeface="Arial"/>
                <a:cs typeface="Arial"/>
              </a:rPr>
              <a:t>common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-5" dirty="0">
                <a:latin typeface="Arial"/>
                <a:cs typeface="Arial"/>
              </a:rPr>
              <a:t>see </a:t>
            </a:r>
            <a:r>
              <a:rPr sz="1250" spc="10" dirty="0">
                <a:latin typeface="Arial"/>
                <a:cs typeface="Arial"/>
              </a:rPr>
              <a:t>generators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dirty="0">
                <a:latin typeface="Arial"/>
                <a:cs typeface="Arial"/>
              </a:rPr>
              <a:t>values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out,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10" dirty="0">
                <a:latin typeface="Arial"/>
                <a:cs typeface="Arial"/>
              </a:rPr>
              <a:t>it’s also </a:t>
            </a:r>
            <a:r>
              <a:rPr sz="1250" spc="20" dirty="0">
                <a:latin typeface="Arial"/>
                <a:cs typeface="Arial"/>
              </a:rPr>
              <a:t>possible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communicate,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55" dirty="0">
                <a:latin typeface="Arial"/>
                <a:cs typeface="Arial"/>
              </a:rPr>
              <a:t>“send” </a:t>
            </a:r>
            <a:r>
              <a:rPr sz="1250" dirty="0">
                <a:latin typeface="Arial"/>
                <a:cs typeface="Arial"/>
              </a:rPr>
              <a:t>values,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outside.  </a:t>
            </a:r>
            <a:r>
              <a:rPr sz="1250" spc="5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happens, </a:t>
            </a:r>
            <a:r>
              <a:rPr sz="1250" spc="10" dirty="0">
                <a:latin typeface="Arial"/>
                <a:cs typeface="Arial"/>
              </a:rPr>
              <a:t>after </a:t>
            </a:r>
            <a:r>
              <a:rPr sz="1250" spc="15" dirty="0">
                <a:latin typeface="Arial"/>
                <a:cs typeface="Arial"/>
              </a:rPr>
              <a:t>returning </a:t>
            </a:r>
            <a:r>
              <a:rPr sz="1250" spc="20" dirty="0">
                <a:latin typeface="Arial"/>
                <a:cs typeface="Arial"/>
              </a:rPr>
              <a:t>execution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generator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5" dirty="0">
                <a:latin typeface="Arial"/>
                <a:cs typeface="Arial"/>
              </a:rPr>
              <a:t>the yield </a:t>
            </a:r>
            <a:r>
              <a:rPr sz="1250" spc="20" dirty="0">
                <a:latin typeface="Arial"/>
                <a:cs typeface="Arial"/>
              </a:rPr>
              <a:t>statement </a:t>
            </a:r>
            <a:r>
              <a:rPr sz="1250" spc="15" dirty="0">
                <a:latin typeface="Arial"/>
                <a:cs typeface="Arial"/>
              </a:rPr>
              <a:t>itself </a:t>
            </a:r>
            <a:r>
              <a:rPr sz="1250" spc="10" dirty="0">
                <a:latin typeface="Arial"/>
                <a:cs typeface="Arial"/>
              </a:rPr>
              <a:t>gives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was </a:t>
            </a:r>
            <a:r>
              <a:rPr sz="1250" spc="15" dirty="0">
                <a:latin typeface="Arial"/>
                <a:cs typeface="Arial"/>
              </a:rPr>
              <a:t>sent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generator.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5726" y="1078560"/>
            <a:ext cx="4191228" cy="1699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9135" y="2955429"/>
            <a:ext cx="1469440" cy="995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917055" cy="9271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45"/>
              </a:spcBef>
            </a:pPr>
            <a:r>
              <a:rPr sz="1250" spc="-70" dirty="0">
                <a:latin typeface="Arial"/>
                <a:cs typeface="Arial"/>
              </a:rPr>
              <a:t>To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15" dirty="0">
                <a:latin typeface="Arial"/>
                <a:cs typeface="Arial"/>
              </a:rPr>
              <a:t>this,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replace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next()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generator's </a:t>
            </a:r>
            <a:r>
              <a:rPr sz="1250" spc="-20" dirty="0">
                <a:latin typeface="Arial"/>
                <a:cs typeface="Arial"/>
              </a:rPr>
              <a:t>send() </a:t>
            </a:r>
            <a:r>
              <a:rPr sz="1250" spc="30" dirty="0">
                <a:latin typeface="Arial"/>
                <a:cs typeface="Arial"/>
              </a:rPr>
              <a:t>method.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5" dirty="0">
                <a:latin typeface="Arial"/>
                <a:cs typeface="Arial"/>
              </a:rPr>
              <a:t>execute 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left </a:t>
            </a:r>
            <a:r>
              <a:rPr sz="1250" spc="-75" dirty="0">
                <a:latin typeface="Arial"/>
                <a:cs typeface="Arial"/>
              </a:rPr>
              <a:t>oﬀ, </a:t>
            </a:r>
            <a:r>
              <a:rPr sz="1250" spc="20" dirty="0">
                <a:latin typeface="Arial"/>
                <a:cs typeface="Arial"/>
              </a:rPr>
              <a:t>and just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-10" dirty="0">
                <a:latin typeface="Arial"/>
                <a:cs typeface="Arial"/>
              </a:rPr>
              <a:t>next(),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15" dirty="0">
                <a:latin typeface="Arial"/>
                <a:cs typeface="Arial"/>
              </a:rPr>
              <a:t>yielded </a:t>
            </a:r>
            <a:r>
              <a:rPr sz="1250" spc="-35" dirty="0">
                <a:latin typeface="Arial"/>
                <a:cs typeface="Arial"/>
              </a:rPr>
              <a:t>values.  </a:t>
            </a:r>
            <a:r>
              <a:rPr sz="1250" spc="15" dirty="0">
                <a:latin typeface="Arial"/>
                <a:cs typeface="Arial"/>
              </a:rPr>
              <a:t>Until 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15" dirty="0">
                <a:latin typeface="Arial"/>
                <a:cs typeface="Arial"/>
              </a:rPr>
              <a:t>actually </a:t>
            </a:r>
            <a:r>
              <a:rPr sz="1250" spc="10" dirty="0">
                <a:latin typeface="Arial"/>
                <a:cs typeface="Arial"/>
              </a:rPr>
              <a:t>been </a:t>
            </a:r>
            <a:r>
              <a:rPr sz="1250" spc="20" dirty="0">
                <a:latin typeface="Arial"/>
                <a:cs typeface="Arial"/>
              </a:rPr>
              <a:t>started,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only send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None.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5" dirty="0">
                <a:latin typeface="Arial"/>
                <a:cs typeface="Arial"/>
              </a:rPr>
              <a:t>After </a:t>
            </a:r>
            <a:r>
              <a:rPr sz="1250" spc="20" dirty="0">
                <a:latin typeface="Arial"/>
                <a:cs typeface="Arial"/>
              </a:rPr>
              <a:t>that,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keep sending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receiving </a:t>
            </a:r>
            <a:r>
              <a:rPr sz="1250" dirty="0">
                <a:latin typeface="Arial"/>
                <a:cs typeface="Arial"/>
              </a:rPr>
              <a:t>values </a:t>
            </a:r>
            <a:r>
              <a:rPr sz="1250" spc="15" dirty="0">
                <a:latin typeface="Arial"/>
                <a:cs typeface="Arial"/>
              </a:rPr>
              <a:t>until the </a:t>
            </a:r>
            <a:r>
              <a:rPr sz="1250" spc="10" dirty="0">
                <a:latin typeface="Arial"/>
                <a:cs typeface="Arial"/>
              </a:rPr>
              <a:t>generator</a:t>
            </a:r>
            <a:r>
              <a:rPr sz="1250" spc="-7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completes.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97400" y="2222500"/>
            <a:ext cx="2413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6100" y="2222500"/>
            <a:ext cx="2413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84700" y="2197946"/>
            <a:ext cx="383921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spc="465" dirty="0">
                <a:solidFill>
                  <a:srgbClr val="B4B4B4"/>
                </a:solidFill>
                <a:latin typeface="Arial"/>
                <a:cs typeface="Arial"/>
              </a:rPr>
              <a:t>🎉</a:t>
            </a:r>
            <a:r>
              <a:rPr sz="1900" spc="-40" dirty="0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sz="1900" b="0" spc="-75" dirty="0">
                <a:solidFill>
                  <a:srgbClr val="B4B4B4"/>
                </a:solidFill>
                <a:latin typeface="Lato Light"/>
                <a:cs typeface="Lato Light"/>
              </a:rPr>
              <a:t>You </a:t>
            </a: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just </a:t>
            </a:r>
            <a:r>
              <a:rPr sz="1900" b="0" spc="-20" dirty="0">
                <a:solidFill>
                  <a:srgbClr val="B4B4B4"/>
                </a:solidFill>
                <a:latin typeface="Lato Light"/>
                <a:cs typeface="Lato Light"/>
              </a:rPr>
              <a:t>discovered </a:t>
            </a:r>
            <a:r>
              <a:rPr sz="1900" b="0" spc="50" dirty="0">
                <a:solidFill>
                  <a:srgbClr val="B4B4B4"/>
                </a:solidFill>
                <a:latin typeface="Lato Light"/>
                <a:cs typeface="Lato Light"/>
              </a:rPr>
              <a:t>corou.nes! </a:t>
            </a:r>
            <a:r>
              <a:rPr sz="1900" spc="465" dirty="0">
                <a:solidFill>
                  <a:srgbClr val="B4B4B4"/>
                </a:solidFill>
                <a:latin typeface="Arial"/>
                <a:cs typeface="Arial"/>
              </a:rPr>
              <a:t>🎉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600" y="5048910"/>
            <a:ext cx="5455920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Congratulations!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coroutine, and Python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20" dirty="0">
                <a:latin typeface="Arial"/>
                <a:cs typeface="Arial"/>
              </a:rPr>
              <a:t>had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20" dirty="0">
                <a:latin typeface="Arial"/>
                <a:cs typeface="Arial"/>
              </a:rPr>
              <a:t>hiding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plain </a:t>
            </a:r>
            <a:r>
              <a:rPr sz="1250" spc="20" dirty="0">
                <a:latin typeface="Arial"/>
                <a:cs typeface="Arial"/>
              </a:rPr>
              <a:t>sight </a:t>
            </a:r>
            <a:r>
              <a:rPr sz="1250" spc="25" dirty="0">
                <a:latin typeface="Arial"/>
                <a:cs typeface="Arial"/>
              </a:rPr>
              <a:t>for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years!  </a:t>
            </a:r>
            <a:r>
              <a:rPr sz="1250" spc="35" dirty="0">
                <a:latin typeface="Arial"/>
                <a:cs typeface="Arial"/>
              </a:rPr>
              <a:t>But how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actually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0" dirty="0">
                <a:latin typeface="Arial"/>
                <a:cs typeface="Arial"/>
              </a:rPr>
              <a:t>concurrent</a:t>
            </a:r>
            <a:r>
              <a:rPr sz="1250" spc="-18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tasks?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latin typeface="Arial"/>
                <a:cs typeface="Arial"/>
              </a:rPr>
              <a:t>As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5" dirty="0">
                <a:latin typeface="Arial"/>
                <a:cs typeface="Arial"/>
              </a:rPr>
              <a:t>turns out, 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30" dirty="0">
                <a:latin typeface="Arial"/>
                <a:cs typeface="Arial"/>
              </a:rPr>
              <a:t>adapt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-5" dirty="0">
                <a:latin typeface="Arial"/>
                <a:cs typeface="Arial"/>
              </a:rPr>
              <a:t>earlier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make </a:t>
            </a:r>
            <a:r>
              <a:rPr sz="1250" spc="30" dirty="0">
                <a:latin typeface="Arial"/>
                <a:cs typeface="Arial"/>
              </a:rPr>
              <a:t>it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better.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3800" y="3997487"/>
            <a:ext cx="2009775" cy="2051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2889" y="3673449"/>
            <a:ext cx="2348230" cy="603885"/>
          </a:xfrm>
          <a:custGeom>
            <a:avLst/>
            <a:gdLst/>
            <a:ahLst/>
            <a:cxnLst/>
            <a:rect l="l" t="t" r="r" b="b"/>
            <a:pathLst>
              <a:path w="2348229" h="603885">
                <a:moveTo>
                  <a:pt x="2347684" y="0"/>
                </a:moveTo>
                <a:lnTo>
                  <a:pt x="0" y="0"/>
                </a:lnTo>
                <a:lnTo>
                  <a:pt x="0" y="507199"/>
                </a:lnTo>
                <a:lnTo>
                  <a:pt x="0" y="603326"/>
                </a:lnTo>
                <a:lnTo>
                  <a:pt x="2347684" y="603326"/>
                </a:lnTo>
                <a:lnTo>
                  <a:pt x="2347684" y="507199"/>
                </a:lnTo>
                <a:lnTo>
                  <a:pt x="2347684" y="0"/>
                </a:lnTo>
                <a:close/>
              </a:path>
            </a:pathLst>
          </a:custGeom>
          <a:solidFill>
            <a:srgbClr val="282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89984" y="818781"/>
            <a:ext cx="5236210" cy="3362325"/>
            <a:chOff x="3889984" y="818781"/>
            <a:chExt cx="5236210" cy="3362325"/>
          </a:xfrm>
        </p:grpSpPr>
        <p:sp>
          <p:nvSpPr>
            <p:cNvPr id="5" name="object 5"/>
            <p:cNvSpPr/>
            <p:nvPr/>
          </p:nvSpPr>
          <p:spPr>
            <a:xfrm>
              <a:off x="4242104" y="859815"/>
              <a:ext cx="4531880" cy="3309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9984" y="818781"/>
              <a:ext cx="5236210" cy="3362325"/>
            </a:xfrm>
            <a:custGeom>
              <a:avLst/>
              <a:gdLst/>
              <a:ahLst/>
              <a:cxnLst/>
              <a:rect l="l" t="t" r="r" b="b"/>
              <a:pathLst>
                <a:path w="5236209" h="3362325">
                  <a:moveTo>
                    <a:pt x="5236121" y="2758541"/>
                  </a:moveTo>
                  <a:lnTo>
                    <a:pt x="0" y="2758541"/>
                  </a:lnTo>
                  <a:lnTo>
                    <a:pt x="0" y="3361867"/>
                  </a:lnTo>
                  <a:lnTo>
                    <a:pt x="5236121" y="3361867"/>
                  </a:lnTo>
                  <a:lnTo>
                    <a:pt x="5236121" y="2758541"/>
                  </a:lnTo>
                  <a:close/>
                </a:path>
                <a:path w="5236209" h="3362325">
                  <a:moveTo>
                    <a:pt x="5236121" y="0"/>
                  </a:moveTo>
                  <a:lnTo>
                    <a:pt x="0" y="0"/>
                  </a:lnTo>
                  <a:lnTo>
                    <a:pt x="0" y="1114767"/>
                  </a:lnTo>
                  <a:lnTo>
                    <a:pt x="5236121" y="1114767"/>
                  </a:lnTo>
                  <a:lnTo>
                    <a:pt x="5236121" y="0"/>
                  </a:lnTo>
                  <a:close/>
                </a:path>
              </a:pathLst>
            </a:custGeom>
            <a:solidFill>
              <a:srgbClr val="282C34">
                <a:alpha val="636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5600" y="5048910"/>
            <a:ext cx="1043559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97891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Instead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calling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-30" dirty="0">
                <a:latin typeface="Arial"/>
                <a:cs typeface="Arial"/>
              </a:rPr>
              <a:t>run()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task, we’re </a:t>
            </a:r>
            <a:r>
              <a:rPr sz="1250" spc="15" dirty="0">
                <a:latin typeface="Arial"/>
                <a:cs typeface="Arial"/>
              </a:rPr>
              <a:t>calling the </a:t>
            </a:r>
            <a:r>
              <a:rPr sz="1250" spc="-20" dirty="0">
                <a:latin typeface="Arial"/>
                <a:cs typeface="Arial"/>
              </a:rPr>
              <a:t>send()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generators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rather </a:t>
            </a:r>
            <a:r>
              <a:rPr sz="1250" spc="15" dirty="0">
                <a:latin typeface="Arial"/>
                <a:cs typeface="Arial"/>
              </a:rPr>
              <a:t>than </a:t>
            </a:r>
            <a:r>
              <a:rPr sz="1250" spc="20" dirty="0">
                <a:latin typeface="Arial"/>
                <a:cs typeface="Arial"/>
              </a:rPr>
              <a:t>looking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flag,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5" dirty="0">
                <a:latin typeface="Arial"/>
                <a:cs typeface="Arial"/>
              </a:rPr>
              <a:t>catch </a:t>
            </a:r>
            <a:r>
              <a:rPr sz="1250" spc="20" dirty="0">
                <a:latin typeface="Arial"/>
                <a:cs typeface="Arial"/>
              </a:rPr>
              <a:t>StopIteration, and mark those </a:t>
            </a:r>
            <a:r>
              <a:rPr sz="1250" dirty="0">
                <a:latin typeface="Arial"/>
                <a:cs typeface="Arial"/>
              </a:rPr>
              <a:t>as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completed.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15" dirty="0">
                <a:latin typeface="Arial"/>
                <a:cs typeface="Arial"/>
              </a:rPr>
              <a:t>Starting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Python </a:t>
            </a:r>
            <a:r>
              <a:rPr sz="1250" spc="10" dirty="0">
                <a:latin typeface="Arial"/>
                <a:cs typeface="Arial"/>
              </a:rPr>
              <a:t>3.3, </a:t>
            </a:r>
            <a:r>
              <a:rPr sz="1250" spc="20" dirty="0">
                <a:latin typeface="Arial"/>
                <a:cs typeface="Arial"/>
              </a:rPr>
              <a:t>StopIteration </a:t>
            </a:r>
            <a:r>
              <a:rPr sz="1250" spc="15" dirty="0">
                <a:latin typeface="Arial"/>
                <a:cs typeface="Arial"/>
              </a:rPr>
              <a:t>itself </a:t>
            </a:r>
            <a:r>
              <a:rPr sz="1250" spc="20" dirty="0">
                <a:latin typeface="Arial"/>
                <a:cs typeface="Arial"/>
              </a:rPr>
              <a:t>contains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0" dirty="0">
                <a:latin typeface="Arial"/>
                <a:cs typeface="Arial"/>
              </a:rPr>
              <a:t>generators, </a:t>
            </a:r>
            <a:r>
              <a:rPr sz="1250" spc="25" dirty="0">
                <a:latin typeface="Arial"/>
                <a:cs typeface="Arial"/>
              </a:rPr>
              <a:t>so we </a:t>
            </a:r>
            <a:r>
              <a:rPr sz="1250" dirty="0">
                <a:latin typeface="Arial"/>
                <a:cs typeface="Arial"/>
              </a:rPr>
              <a:t>save </a:t>
            </a:r>
            <a:r>
              <a:rPr sz="1250" spc="20" dirty="0">
                <a:latin typeface="Arial"/>
                <a:cs typeface="Arial"/>
              </a:rPr>
              <a:t>those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" dirty="0">
                <a:latin typeface="Arial"/>
                <a:cs typeface="Arial"/>
              </a:rPr>
              <a:t>final </a:t>
            </a:r>
            <a:r>
              <a:rPr sz="1250" spc="30" dirty="0">
                <a:latin typeface="Arial"/>
                <a:cs typeface="Arial"/>
              </a:rPr>
              <a:t>combined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result.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latin typeface="Arial"/>
                <a:cs typeface="Arial"/>
              </a:rPr>
              <a:t>Lastly,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also </a:t>
            </a:r>
            <a:r>
              <a:rPr sz="1250" spc="20" dirty="0">
                <a:latin typeface="Arial"/>
                <a:cs typeface="Arial"/>
              </a:rPr>
              <a:t>capture </a:t>
            </a:r>
            <a:r>
              <a:rPr sz="1250" spc="15" dirty="0">
                <a:latin typeface="Arial"/>
                <a:cs typeface="Arial"/>
              </a:rPr>
              <a:t>intermediate yielded </a:t>
            </a:r>
            <a:r>
              <a:rPr sz="1250" dirty="0">
                <a:latin typeface="Arial"/>
                <a:cs typeface="Arial"/>
              </a:rPr>
              <a:t>values,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send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spc="15" dirty="0">
                <a:latin typeface="Arial"/>
                <a:cs typeface="Arial"/>
              </a:rPr>
              <a:t>iteration,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5" dirty="0">
                <a:latin typeface="Arial"/>
                <a:cs typeface="Arial"/>
              </a:rPr>
              <a:t>enables </a:t>
            </a:r>
            <a:r>
              <a:rPr sz="1250" spc="20" dirty="0">
                <a:latin typeface="Arial"/>
                <a:cs typeface="Arial"/>
              </a:rPr>
              <a:t>coroutines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20" dirty="0">
                <a:latin typeface="Arial"/>
                <a:cs typeface="Arial"/>
              </a:rPr>
              <a:t>other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coroutines.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39347" y="981710"/>
            <a:ext cx="2705099" cy="3065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692265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means </a:t>
            </a:r>
            <a:r>
              <a:rPr sz="1250" spc="25" dirty="0">
                <a:latin typeface="Arial"/>
                <a:cs typeface="Arial"/>
              </a:rPr>
              <a:t>that 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30" dirty="0">
                <a:latin typeface="Arial"/>
                <a:cs typeface="Arial"/>
              </a:rPr>
              <a:t>“yield </a:t>
            </a:r>
            <a:r>
              <a:rPr sz="1250" spc="45" dirty="0">
                <a:latin typeface="Arial"/>
                <a:cs typeface="Arial"/>
              </a:rPr>
              <a:t>from” </a:t>
            </a:r>
            <a:r>
              <a:rPr sz="1250" spc="15" dirty="0">
                <a:latin typeface="Arial"/>
                <a:cs typeface="Arial"/>
              </a:rPr>
              <a:t>another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25" dirty="0">
                <a:latin typeface="Arial"/>
                <a:cs typeface="Arial"/>
              </a:rPr>
              <a:t>into</a:t>
            </a:r>
            <a:r>
              <a:rPr sz="1250" spc="-19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it,</a:t>
            </a:r>
            <a:endParaRPr sz="1250">
              <a:latin typeface="Arial"/>
              <a:cs typeface="Arial"/>
            </a:endParaRPr>
          </a:p>
          <a:p>
            <a:pPr marL="12700" marR="449580">
              <a:lnSpc>
                <a:spcPct val="113300"/>
              </a:lnSpc>
              <a:spcBef>
                <a:spcPts val="100"/>
              </a:spcBef>
            </a:pPr>
            <a:r>
              <a:rPr sz="1250" spc="20" dirty="0">
                <a:latin typeface="Arial"/>
                <a:cs typeface="Arial"/>
              </a:rPr>
              <a:t>and our </a:t>
            </a:r>
            <a:r>
              <a:rPr sz="1250" spc="25" dirty="0">
                <a:latin typeface="Arial"/>
                <a:cs typeface="Arial"/>
              </a:rPr>
              <a:t>position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of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10" dirty="0">
                <a:latin typeface="Arial"/>
                <a:cs typeface="Arial"/>
              </a:rPr>
              <a:t>calls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0" dirty="0">
                <a:latin typeface="Arial"/>
                <a:cs typeface="Arial"/>
              </a:rPr>
              <a:t>preserved </a:t>
            </a:r>
            <a:r>
              <a:rPr sz="1250" spc="15" dirty="0">
                <a:latin typeface="Arial"/>
                <a:cs typeface="Arial"/>
              </a:rPr>
              <a:t>across </a:t>
            </a:r>
            <a:r>
              <a:rPr sz="1250" spc="10" dirty="0">
                <a:latin typeface="Arial"/>
                <a:cs typeface="Arial"/>
              </a:rPr>
              <a:t>yields.  </a:t>
            </a:r>
            <a:r>
              <a:rPr sz="1250" spc="-20" dirty="0">
                <a:latin typeface="Arial"/>
                <a:cs typeface="Arial"/>
              </a:rPr>
              <a:t>Together,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makes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coroutines, </a:t>
            </a:r>
            <a:r>
              <a:rPr sz="1250" spc="25" dirty="0">
                <a:latin typeface="Arial"/>
                <a:cs typeface="Arial"/>
              </a:rPr>
              <a:t>look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dirty="0">
                <a:latin typeface="Arial"/>
                <a:cs typeface="Arial"/>
              </a:rPr>
              <a:t>feel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standard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functions,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15" dirty="0">
                <a:latin typeface="Arial"/>
                <a:cs typeface="Arial"/>
              </a:rPr>
              <a:t>they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5" dirty="0">
                <a:latin typeface="Arial"/>
                <a:cs typeface="Arial"/>
              </a:rPr>
              <a:t>still yielding </a:t>
            </a:r>
            <a:r>
              <a:rPr sz="1250" spc="25" dirty="0">
                <a:latin typeface="Arial"/>
                <a:cs typeface="Arial"/>
              </a:rPr>
              <a:t>control on </a:t>
            </a:r>
            <a:r>
              <a:rPr sz="1250" spc="10" dirty="0">
                <a:latin typeface="Arial"/>
                <a:cs typeface="Arial"/>
              </a:rPr>
              <a:t>their </a:t>
            </a:r>
            <a:r>
              <a:rPr sz="1250" spc="20" dirty="0">
                <a:latin typeface="Arial"/>
                <a:cs typeface="Arial"/>
              </a:rPr>
              <a:t>terms, and </a:t>
            </a:r>
            <a:r>
              <a:rPr sz="1250" spc="25" dirty="0">
                <a:latin typeface="Arial"/>
                <a:cs typeface="Arial"/>
              </a:rPr>
              <a:t>get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continue when its </a:t>
            </a:r>
            <a:r>
              <a:rPr sz="1250" spc="10" dirty="0">
                <a:latin typeface="Arial"/>
                <a:cs typeface="Arial"/>
              </a:rPr>
              <a:t>their </a:t>
            </a:r>
            <a:r>
              <a:rPr sz="1250" spc="25" dirty="0">
                <a:latin typeface="Arial"/>
                <a:cs typeface="Arial"/>
              </a:rPr>
              <a:t>turn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again.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9796" y="981710"/>
            <a:ext cx="2705099" cy="3065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6917" y="1852579"/>
            <a:ext cx="2331059" cy="671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0644" y="2729115"/>
            <a:ext cx="1282420" cy="447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600" y="5048910"/>
            <a:ext cx="11576050" cy="114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813425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So 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create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pair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coroutines from </a:t>
            </a:r>
            <a:r>
              <a:rPr sz="1250" spc="-10" dirty="0">
                <a:latin typeface="Arial"/>
                <a:cs typeface="Arial"/>
              </a:rPr>
              <a:t>foo(),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pass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event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loop,  </a:t>
            </a:r>
            <a:r>
              <a:rPr sz="1250" spc="15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30" dirty="0">
                <a:latin typeface="Arial"/>
                <a:cs typeface="Arial"/>
              </a:rPr>
              <a:t>follow </a:t>
            </a:r>
            <a:r>
              <a:rPr sz="1250" spc="20" dirty="0">
                <a:latin typeface="Arial"/>
                <a:cs typeface="Arial"/>
              </a:rPr>
              <a:t>execution through </a:t>
            </a:r>
            <a:r>
              <a:rPr sz="1250" spc="25" dirty="0">
                <a:latin typeface="Arial"/>
                <a:cs typeface="Arial"/>
              </a:rPr>
              <a:t>foo, into </a:t>
            </a:r>
            <a:r>
              <a:rPr sz="1250" spc="-15" dirty="0">
                <a:latin typeface="Arial"/>
                <a:cs typeface="Arial"/>
              </a:rPr>
              <a:t>bar,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sleep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coroutine.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-5" dirty="0">
                <a:latin typeface="Arial"/>
                <a:cs typeface="Arial"/>
              </a:rPr>
              <a:t>In </a:t>
            </a:r>
            <a:r>
              <a:rPr sz="1250" spc="5" dirty="0">
                <a:latin typeface="Arial"/>
                <a:cs typeface="Arial"/>
              </a:rPr>
              <a:t>there,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continue </a:t>
            </a:r>
            <a:r>
              <a:rPr sz="1250" spc="15" dirty="0">
                <a:latin typeface="Arial"/>
                <a:cs typeface="Arial"/>
              </a:rPr>
              <a:t>yielding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15" dirty="0">
                <a:latin typeface="Arial"/>
                <a:cs typeface="Arial"/>
              </a:rPr>
              <a:t>until the </a:t>
            </a:r>
            <a:r>
              <a:rPr sz="1250" spc="20" dirty="0">
                <a:latin typeface="Arial"/>
                <a:cs typeface="Arial"/>
              </a:rPr>
              <a:t>time duration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up.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-5" dirty="0">
                <a:latin typeface="Arial"/>
                <a:cs typeface="Arial"/>
              </a:rPr>
              <a:t>Then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spc="15" dirty="0">
                <a:latin typeface="Arial"/>
                <a:cs typeface="Arial"/>
              </a:rPr>
              <a:t>iteration </a:t>
            </a:r>
            <a:r>
              <a:rPr sz="1250" spc="20" dirty="0">
                <a:latin typeface="Arial"/>
                <a:cs typeface="Arial"/>
              </a:rPr>
              <a:t>through,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5" dirty="0">
                <a:latin typeface="Arial"/>
                <a:cs typeface="Arial"/>
              </a:rPr>
              <a:t>control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-20" dirty="0">
                <a:latin typeface="Arial"/>
                <a:cs typeface="Arial"/>
              </a:rPr>
              <a:t>bar(),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10" dirty="0">
                <a:latin typeface="Arial"/>
                <a:cs typeface="Arial"/>
              </a:rPr>
              <a:t>returns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foo,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5" dirty="0">
                <a:latin typeface="Arial"/>
                <a:cs typeface="Arial"/>
              </a:rPr>
              <a:t>finally </a:t>
            </a:r>
            <a:r>
              <a:rPr sz="1250" spc="25" dirty="0">
                <a:latin typeface="Arial"/>
                <a:cs typeface="Arial"/>
              </a:rPr>
              <a:t>completes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returns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0" dirty="0">
                <a:latin typeface="Arial"/>
                <a:cs typeface="Arial"/>
              </a:rPr>
              <a:t>from</a:t>
            </a:r>
            <a:r>
              <a:rPr sz="1250" spc="-13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bar.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-10" dirty="0">
                <a:latin typeface="Arial"/>
                <a:cs typeface="Arial"/>
              </a:rPr>
              <a:t>clear,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10" dirty="0">
                <a:latin typeface="Arial"/>
                <a:cs typeface="Arial"/>
              </a:rPr>
              <a:t>each yield,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5" dirty="0">
                <a:latin typeface="Arial"/>
                <a:cs typeface="Arial"/>
              </a:rPr>
              <a:t>cycling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spc="25" dirty="0">
                <a:latin typeface="Arial"/>
                <a:cs typeface="Arial"/>
              </a:rPr>
              <a:t>pending </a:t>
            </a:r>
            <a:r>
              <a:rPr sz="1250" spc="20" dirty="0">
                <a:latin typeface="Arial"/>
                <a:cs typeface="Arial"/>
              </a:rPr>
              <a:t>task, </a:t>
            </a:r>
            <a:r>
              <a:rPr sz="1250" spc="15" dirty="0">
                <a:latin typeface="Arial"/>
                <a:cs typeface="Arial"/>
              </a:rPr>
              <a:t>giving </a:t>
            </a:r>
            <a:r>
              <a:rPr sz="1250" spc="10" dirty="0">
                <a:latin typeface="Arial"/>
                <a:cs typeface="Arial"/>
              </a:rPr>
              <a:t>us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cooperative multitasking concurrency </a:t>
            </a:r>
            <a:r>
              <a:rPr sz="1250" spc="25" dirty="0">
                <a:latin typeface="Arial"/>
                <a:cs typeface="Arial"/>
              </a:rPr>
              <a:t>that we’ve </a:t>
            </a:r>
            <a:r>
              <a:rPr sz="1250" spc="10" dirty="0">
                <a:latin typeface="Arial"/>
                <a:cs typeface="Arial"/>
              </a:rPr>
              <a:t>been </a:t>
            </a:r>
            <a:r>
              <a:rPr sz="1250" spc="20" dirty="0">
                <a:latin typeface="Arial"/>
                <a:cs typeface="Arial"/>
              </a:rPr>
              <a:t>looking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for.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46205" y="1188758"/>
            <a:ext cx="3723690" cy="2651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1007745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83050">
              <a:lnSpc>
                <a:spcPct val="120000"/>
              </a:lnSpc>
              <a:spcBef>
                <a:spcPts val="9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5" dirty="0">
                <a:latin typeface="Arial"/>
                <a:cs typeface="Arial"/>
              </a:rPr>
              <a:t>let’s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20" dirty="0">
                <a:latin typeface="Arial"/>
                <a:cs typeface="Arial"/>
              </a:rPr>
              <a:t>something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40" dirty="0">
                <a:latin typeface="Arial"/>
                <a:cs typeface="Arial"/>
              </a:rPr>
              <a:t>bit </a:t>
            </a:r>
            <a:r>
              <a:rPr sz="1250" spc="10" dirty="0">
                <a:latin typeface="Arial"/>
                <a:cs typeface="Arial"/>
              </a:rPr>
              <a:t>more useful,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5" dirty="0">
                <a:latin typeface="Arial"/>
                <a:cs typeface="Arial"/>
              </a:rPr>
              <a:t>fetch </a:t>
            </a:r>
            <a:r>
              <a:rPr sz="1250" spc="30" dirty="0">
                <a:latin typeface="Arial"/>
                <a:cs typeface="Arial"/>
              </a:rPr>
              <a:t>content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30" dirty="0">
                <a:latin typeface="Arial"/>
                <a:cs typeface="Arial"/>
              </a:rPr>
              <a:t>bunch of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URLs.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write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-5" dirty="0">
                <a:latin typeface="Arial"/>
                <a:cs typeface="Arial"/>
              </a:rPr>
              <a:t>fetch() </a:t>
            </a:r>
            <a:r>
              <a:rPr sz="1250" spc="20" dirty="0">
                <a:latin typeface="Arial"/>
                <a:cs typeface="Arial"/>
              </a:rPr>
              <a:t>coroutine,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10" dirty="0">
                <a:latin typeface="Arial"/>
                <a:cs typeface="Arial"/>
              </a:rPr>
              <a:t>initiates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connection for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single</a:t>
            </a:r>
            <a:r>
              <a:rPr sz="1250" spc="2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URL,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-25" dirty="0">
                <a:latin typeface="Arial"/>
                <a:cs typeface="Arial"/>
              </a:rPr>
              <a:t>read()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-35" dirty="0">
                <a:latin typeface="Arial"/>
                <a:cs typeface="Arial"/>
              </a:rPr>
              <a:t>buﬀers </a:t>
            </a:r>
            <a:r>
              <a:rPr sz="1250" spc="20" dirty="0">
                <a:latin typeface="Arial"/>
                <a:cs typeface="Arial"/>
              </a:rPr>
              <a:t>data from </a:t>
            </a:r>
            <a:r>
              <a:rPr sz="1250" spc="25" dirty="0">
                <a:latin typeface="Arial"/>
                <a:cs typeface="Arial"/>
              </a:rPr>
              <a:t>that connection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5" dirty="0">
                <a:latin typeface="Arial"/>
                <a:cs typeface="Arial"/>
              </a:rPr>
              <a:t>becomes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available.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5" dirty="0">
                <a:latin typeface="Arial"/>
                <a:cs typeface="Arial"/>
              </a:rPr>
              <a:t>By </a:t>
            </a:r>
            <a:r>
              <a:rPr sz="1250" spc="10" dirty="0">
                <a:latin typeface="Arial"/>
                <a:cs typeface="Arial"/>
              </a:rPr>
              <a:t>having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25" dirty="0">
                <a:latin typeface="Arial"/>
                <a:cs typeface="Arial"/>
              </a:rPr>
              <a:t>read()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10" dirty="0">
                <a:latin typeface="Arial"/>
                <a:cs typeface="Arial"/>
              </a:rPr>
              <a:t>after </a:t>
            </a:r>
            <a:r>
              <a:rPr sz="1250" dirty="0">
                <a:latin typeface="Arial"/>
                <a:cs typeface="Arial"/>
              </a:rPr>
              <a:t>every </a:t>
            </a:r>
            <a:r>
              <a:rPr sz="1250" spc="25" dirty="0">
                <a:latin typeface="Arial"/>
                <a:cs typeface="Arial"/>
              </a:rPr>
              <a:t>chunk </a:t>
            </a:r>
            <a:r>
              <a:rPr sz="1250" spc="5" dirty="0">
                <a:latin typeface="Arial"/>
                <a:cs typeface="Arial"/>
              </a:rPr>
              <a:t>is read,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allows </a:t>
            </a:r>
            <a:r>
              <a:rPr sz="1250" spc="20" dirty="0">
                <a:latin typeface="Arial"/>
                <a:cs typeface="Arial"/>
              </a:rPr>
              <a:t>other tasks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opportunity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execute while </a:t>
            </a:r>
            <a:r>
              <a:rPr sz="1250" spc="20" dirty="0">
                <a:latin typeface="Arial"/>
                <a:cs typeface="Arial"/>
              </a:rPr>
              <a:t>waiting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more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data.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9180" y="990600"/>
            <a:ext cx="10668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0400" y="304800"/>
            <a:ext cx="9067799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49800" y="6923885"/>
            <a:ext cx="3937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200" spc="25" dirty="0">
                <a:latin typeface="Arial"/>
                <a:cs typeface="Arial"/>
              </a:rPr>
              <a:t>… </a:t>
            </a:r>
            <a:r>
              <a:rPr sz="3200" spc="15" dirty="0">
                <a:latin typeface="Arial"/>
                <a:cs typeface="Arial"/>
              </a:rPr>
              <a:t>executes the </a:t>
            </a:r>
            <a:r>
              <a:rPr sz="3200" spc="40" dirty="0">
                <a:latin typeface="Arial"/>
                <a:cs typeface="Arial"/>
              </a:rPr>
              <a:t>body </a:t>
            </a:r>
            <a:r>
              <a:rPr sz="3200" spc="30" dirty="0">
                <a:latin typeface="Arial"/>
                <a:cs typeface="Arial"/>
              </a:rPr>
              <a:t>of </a:t>
            </a:r>
            <a:r>
              <a:rPr sz="3200" spc="25" dirty="0">
                <a:latin typeface="Arial"/>
                <a:cs typeface="Arial"/>
              </a:rPr>
              <a:t>that function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…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48759" y="2460040"/>
            <a:ext cx="2354440" cy="1436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940" y="1133116"/>
            <a:ext cx="3917391" cy="1242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803390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then call </a:t>
            </a:r>
            <a:r>
              <a:rPr sz="1250" spc="-5" dirty="0">
                <a:latin typeface="Arial"/>
                <a:cs typeface="Arial"/>
              </a:rPr>
              <a:t>fetch()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30" dirty="0">
                <a:latin typeface="Arial"/>
                <a:cs typeface="Arial"/>
              </a:rPr>
              <a:t>bunch of </a:t>
            </a:r>
            <a:r>
              <a:rPr sz="1250" spc="20" dirty="0">
                <a:latin typeface="Arial"/>
                <a:cs typeface="Arial"/>
              </a:rPr>
              <a:t>times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create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generator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coroutines.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5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20" dirty="0">
                <a:latin typeface="Arial"/>
                <a:cs typeface="Arial"/>
              </a:rPr>
              <a:t>will start </a:t>
            </a:r>
            <a:r>
              <a:rPr sz="1250" spc="10" dirty="0">
                <a:latin typeface="Arial"/>
                <a:cs typeface="Arial"/>
              </a:rPr>
              <a:t>each one,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20" dirty="0">
                <a:latin typeface="Arial"/>
                <a:cs typeface="Arial"/>
              </a:rPr>
              <a:t>concurrently </a:t>
            </a:r>
            <a:r>
              <a:rPr sz="1250" spc="15" dirty="0">
                <a:latin typeface="Arial"/>
                <a:cs typeface="Arial"/>
              </a:rPr>
              <a:t>until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15" dirty="0">
                <a:latin typeface="Arial"/>
                <a:cs typeface="Arial"/>
              </a:rPr>
              <a:t>requests </a:t>
            </a:r>
            <a:r>
              <a:rPr sz="1250" spc="-15" dirty="0">
                <a:latin typeface="Arial"/>
                <a:cs typeface="Arial"/>
              </a:rPr>
              <a:t>are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completed.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raw </a:t>
            </a:r>
            <a:r>
              <a:rPr sz="1250" spc="10" dirty="0">
                <a:latin typeface="Arial"/>
                <a:cs typeface="Arial"/>
              </a:rPr>
              <a:t>response </a:t>
            </a:r>
            <a:r>
              <a:rPr sz="1250" spc="20" dirty="0">
                <a:latin typeface="Arial"/>
                <a:cs typeface="Arial"/>
              </a:rPr>
              <a:t>data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each request,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30" dirty="0">
                <a:latin typeface="Arial"/>
                <a:cs typeface="Arial"/>
              </a:rPr>
              <a:t>with it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5" dirty="0">
                <a:latin typeface="Arial"/>
                <a:cs typeface="Arial"/>
              </a:rPr>
              <a:t>we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please.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13300" y="2222500"/>
            <a:ext cx="2413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50200" y="2222500"/>
            <a:ext cx="2413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00600" y="2197946"/>
            <a:ext cx="34036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spc="465" dirty="0">
                <a:solidFill>
                  <a:srgbClr val="B4B4B4"/>
                </a:solidFill>
                <a:latin typeface="Arial"/>
                <a:cs typeface="Arial"/>
              </a:rPr>
              <a:t>🎉</a:t>
            </a:r>
            <a:r>
              <a:rPr sz="1900" spc="-80" dirty="0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sz="1900" b="0" spc="-75" dirty="0">
                <a:solidFill>
                  <a:srgbClr val="B4B4B4"/>
                </a:solidFill>
                <a:latin typeface="Lato Light"/>
                <a:cs typeface="Lato Light"/>
              </a:rPr>
              <a:t>You </a:t>
            </a: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just </a:t>
            </a:r>
            <a:r>
              <a:rPr sz="1900" b="0" spc="-15" dirty="0">
                <a:solidFill>
                  <a:srgbClr val="B4B4B4"/>
                </a:solidFill>
                <a:latin typeface="Lato Light"/>
                <a:cs typeface="Lato Light"/>
              </a:rPr>
              <a:t>invented </a:t>
            </a:r>
            <a:r>
              <a:rPr sz="1900" b="0" spc="-10" dirty="0">
                <a:solidFill>
                  <a:srgbClr val="B4B4B4"/>
                </a:solidFill>
                <a:latin typeface="Lato Light"/>
                <a:cs typeface="Lato Light"/>
              </a:rPr>
              <a:t>AsyncIO! </a:t>
            </a:r>
            <a:r>
              <a:rPr sz="1900" spc="465" dirty="0">
                <a:solidFill>
                  <a:srgbClr val="B4B4B4"/>
                </a:solidFill>
                <a:latin typeface="Arial"/>
                <a:cs typeface="Arial"/>
              </a:rPr>
              <a:t>🎉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600" y="5048910"/>
            <a:ext cx="6175375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Congratulations! What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25" dirty="0">
                <a:latin typeface="Arial"/>
                <a:cs typeface="Arial"/>
              </a:rPr>
              <a:t>built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5" dirty="0">
                <a:latin typeface="Arial"/>
                <a:cs typeface="Arial"/>
              </a:rPr>
              <a:t>very </a:t>
            </a:r>
            <a:r>
              <a:rPr sz="1250" spc="20" dirty="0">
                <a:latin typeface="Arial"/>
                <a:cs typeface="Arial"/>
              </a:rPr>
              <a:t>primitive </a:t>
            </a:r>
            <a:r>
              <a:rPr sz="1250" spc="10" dirty="0">
                <a:latin typeface="Arial"/>
                <a:cs typeface="Arial"/>
              </a:rPr>
              <a:t>version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AsyncIO,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50"/>
              </a:spcBef>
            </a:pPr>
            <a:r>
              <a:rPr sz="1250" spc="15" dirty="0">
                <a:latin typeface="Arial"/>
                <a:cs typeface="Arial"/>
              </a:rPr>
              <a:t>using the </a:t>
            </a:r>
            <a:r>
              <a:rPr sz="1250" spc="10" dirty="0">
                <a:latin typeface="Arial"/>
                <a:cs typeface="Arial"/>
              </a:rPr>
              <a:t>same </a:t>
            </a:r>
            <a:r>
              <a:rPr sz="1250" spc="20" dirty="0">
                <a:latin typeface="Arial"/>
                <a:cs typeface="Arial"/>
              </a:rPr>
              <a:t>syntax from Python </a:t>
            </a:r>
            <a:r>
              <a:rPr sz="1250" spc="10" dirty="0">
                <a:latin typeface="Arial"/>
                <a:cs typeface="Arial"/>
              </a:rPr>
              <a:t>3.4,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absolutely </a:t>
            </a:r>
            <a:r>
              <a:rPr sz="1250" spc="25" dirty="0">
                <a:latin typeface="Arial"/>
                <a:cs typeface="Arial"/>
              </a:rPr>
              <a:t>no </a:t>
            </a:r>
            <a:r>
              <a:rPr sz="1250" spc="15" dirty="0">
                <a:latin typeface="Arial"/>
                <a:cs typeface="Arial"/>
              </a:rPr>
              <a:t>bells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15" dirty="0">
                <a:latin typeface="Arial"/>
                <a:cs typeface="Arial"/>
              </a:rPr>
              <a:t>whistles.  </a:t>
            </a:r>
            <a:r>
              <a:rPr sz="1250" spc="10" dirty="0">
                <a:latin typeface="Arial"/>
                <a:cs typeface="Arial"/>
              </a:rPr>
              <a:t>Now,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example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20" dirty="0">
                <a:latin typeface="Arial"/>
                <a:cs typeface="Arial"/>
              </a:rPr>
              <a:t>was </a:t>
            </a:r>
            <a:r>
              <a:rPr sz="1250" spc="15" dirty="0">
                <a:latin typeface="Arial"/>
                <a:cs typeface="Arial"/>
              </a:rPr>
              <a:t>informative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fun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play </a:t>
            </a:r>
            <a:r>
              <a:rPr sz="1250" spc="25" dirty="0">
                <a:latin typeface="Arial"/>
                <a:cs typeface="Arial"/>
              </a:rPr>
              <a:t>with,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40" dirty="0">
                <a:latin typeface="Arial"/>
                <a:cs typeface="Arial"/>
              </a:rPr>
              <a:t>isn't </a:t>
            </a:r>
            <a:r>
              <a:rPr sz="1250" spc="5" dirty="0">
                <a:latin typeface="Arial"/>
                <a:cs typeface="Arial"/>
              </a:rPr>
              <a:t>very</a:t>
            </a:r>
            <a:r>
              <a:rPr sz="1250" spc="-17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flexible,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55" dirty="0">
                <a:latin typeface="Arial"/>
                <a:cs typeface="Arial"/>
              </a:rPr>
              <a:t>won't </a:t>
            </a:r>
            <a:r>
              <a:rPr sz="1250" spc="15" dirty="0">
                <a:latin typeface="Arial"/>
                <a:cs typeface="Arial"/>
              </a:rPr>
              <a:t>help </a:t>
            </a:r>
            <a:r>
              <a:rPr sz="1250" spc="10" dirty="0">
                <a:latin typeface="Arial"/>
                <a:cs typeface="Arial"/>
              </a:rPr>
              <a:t>us </a:t>
            </a:r>
            <a:r>
              <a:rPr sz="1250" spc="1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30" dirty="0">
                <a:latin typeface="Arial"/>
                <a:cs typeface="Arial"/>
              </a:rPr>
              <a:t>it with </a:t>
            </a:r>
            <a:r>
              <a:rPr sz="1250" spc="5" dirty="0">
                <a:latin typeface="Arial"/>
                <a:cs typeface="Arial"/>
              </a:rPr>
              <a:t>libraries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aren't designed </a:t>
            </a:r>
            <a:r>
              <a:rPr sz="1250" spc="25" dirty="0">
                <a:latin typeface="Arial"/>
                <a:cs typeface="Arial"/>
              </a:rPr>
              <a:t>for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it.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4300" y="2240844"/>
            <a:ext cx="261874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10" dirty="0"/>
              <a:t>DIY </a:t>
            </a:r>
            <a:r>
              <a:rPr spc="-515" dirty="0"/>
              <a:t>doesn’t</a:t>
            </a:r>
            <a:r>
              <a:rPr spc="-550" dirty="0"/>
              <a:t> </a:t>
            </a:r>
            <a:r>
              <a:rPr spc="-630" dirty="0"/>
              <a:t>scale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8958580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5" dirty="0">
                <a:latin typeface="Arial"/>
                <a:cs typeface="Arial"/>
              </a:rPr>
              <a:t>Please,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35" dirty="0">
                <a:latin typeface="Arial"/>
                <a:cs typeface="Arial"/>
              </a:rPr>
              <a:t>not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30" dirty="0">
                <a:latin typeface="Arial"/>
                <a:cs typeface="Arial"/>
              </a:rPr>
              <a:t>production. </a:t>
            </a:r>
            <a:r>
              <a:rPr sz="1250" spc="10" dirty="0">
                <a:latin typeface="Arial"/>
                <a:cs typeface="Arial"/>
              </a:rPr>
              <a:t>There's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dirty="0">
                <a:latin typeface="Arial"/>
                <a:cs typeface="Arial"/>
              </a:rPr>
              <a:t>reason </a:t>
            </a:r>
            <a:r>
              <a:rPr sz="1250" spc="-20" dirty="0">
                <a:latin typeface="Arial"/>
                <a:cs typeface="Arial"/>
              </a:rPr>
              <a:t>I </a:t>
            </a:r>
            <a:r>
              <a:rPr sz="1250" spc="50" dirty="0">
                <a:latin typeface="Arial"/>
                <a:cs typeface="Arial"/>
              </a:rPr>
              <a:t>didn't </a:t>
            </a:r>
            <a:r>
              <a:rPr sz="1250" spc="-10" dirty="0">
                <a:latin typeface="Arial"/>
                <a:cs typeface="Arial"/>
              </a:rPr>
              <a:t>release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25" dirty="0">
                <a:latin typeface="Arial"/>
                <a:cs typeface="Arial"/>
              </a:rPr>
              <a:t>on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PyPI.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30" dirty="0">
                <a:latin typeface="Arial"/>
                <a:cs typeface="Arial"/>
              </a:rPr>
              <a:t>we've </a:t>
            </a:r>
            <a:r>
              <a:rPr sz="1250" dirty="0">
                <a:latin typeface="Arial"/>
                <a:cs typeface="Arial"/>
              </a:rPr>
              <a:t>seen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25" dirty="0">
                <a:latin typeface="Arial"/>
                <a:cs typeface="Arial"/>
              </a:rPr>
              <a:t>build </a:t>
            </a:r>
            <a:r>
              <a:rPr sz="1250" spc="20" dirty="0">
                <a:latin typeface="Arial"/>
                <a:cs typeface="Arial"/>
              </a:rPr>
              <a:t>coroutines </a:t>
            </a:r>
            <a:r>
              <a:rPr sz="1250" spc="35" dirty="0">
                <a:latin typeface="Arial"/>
                <a:cs typeface="Arial"/>
              </a:rPr>
              <a:t>up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0" dirty="0">
                <a:latin typeface="Arial"/>
                <a:cs typeface="Arial"/>
              </a:rPr>
              <a:t>various </a:t>
            </a:r>
            <a:r>
              <a:rPr sz="1250" spc="5" dirty="0">
                <a:latin typeface="Arial"/>
                <a:cs typeface="Arial"/>
              </a:rPr>
              <a:t>features in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Python,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35" dirty="0">
                <a:latin typeface="Arial"/>
                <a:cs typeface="Arial"/>
              </a:rPr>
              <a:t>let's </a:t>
            </a:r>
            <a:r>
              <a:rPr sz="1250" spc="15" dirty="0">
                <a:latin typeface="Arial"/>
                <a:cs typeface="Arial"/>
              </a:rPr>
              <a:t>take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look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20" dirty="0">
                <a:latin typeface="Arial"/>
                <a:cs typeface="Arial"/>
              </a:rPr>
              <a:t>Python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25" dirty="0">
                <a:latin typeface="Arial"/>
                <a:cs typeface="Arial"/>
              </a:rPr>
              <a:t>built </a:t>
            </a:r>
            <a:r>
              <a:rPr sz="1250" spc="20" dirty="0">
                <a:latin typeface="Arial"/>
                <a:cs typeface="Arial"/>
              </a:rPr>
              <a:t>first </a:t>
            </a:r>
            <a:r>
              <a:rPr sz="1250" spc="15" dirty="0">
                <a:latin typeface="Arial"/>
                <a:cs typeface="Arial"/>
              </a:rPr>
              <a:t>class </a:t>
            </a:r>
            <a:r>
              <a:rPr sz="1250" spc="35" dirty="0">
                <a:latin typeface="Arial"/>
                <a:cs typeface="Arial"/>
              </a:rPr>
              <a:t>support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20" dirty="0">
                <a:latin typeface="Arial"/>
                <a:cs typeface="Arial"/>
              </a:rPr>
              <a:t>coroutines directly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" dirty="0">
                <a:latin typeface="Arial"/>
                <a:cs typeface="Arial"/>
              </a:rPr>
              <a:t>language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standard</a:t>
            </a:r>
            <a:r>
              <a:rPr sz="1250" spc="-16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library.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0105" y="2296007"/>
            <a:ext cx="1575892" cy="437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8508365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Starting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0" dirty="0">
                <a:latin typeface="Arial"/>
                <a:cs typeface="Arial"/>
              </a:rPr>
              <a:t>3.5, </a:t>
            </a:r>
            <a:r>
              <a:rPr sz="1250" spc="20" dirty="0">
                <a:latin typeface="Arial"/>
                <a:cs typeface="Arial"/>
              </a:rPr>
              <a:t>Python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spc="30" dirty="0">
                <a:latin typeface="Arial"/>
                <a:cs typeface="Arial"/>
              </a:rPr>
              <a:t>supports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"async </a:t>
            </a:r>
            <a:r>
              <a:rPr sz="1250" spc="45" dirty="0">
                <a:latin typeface="Arial"/>
                <a:cs typeface="Arial"/>
              </a:rPr>
              <a:t>def" </a:t>
            </a:r>
            <a:r>
              <a:rPr sz="1250" spc="20" dirty="0">
                <a:latin typeface="Arial"/>
                <a:cs typeface="Arial"/>
              </a:rPr>
              <a:t>syntax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declaring </a:t>
            </a:r>
            <a:r>
              <a:rPr sz="1250" spc="30" dirty="0">
                <a:latin typeface="Arial"/>
                <a:cs typeface="Arial"/>
              </a:rPr>
              <a:t>"native"</a:t>
            </a:r>
            <a:r>
              <a:rPr sz="1250" spc="-19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coroutines.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10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35" dirty="0">
                <a:latin typeface="Arial"/>
                <a:cs typeface="Arial"/>
              </a:rPr>
              <a:t>toy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20" dirty="0">
                <a:latin typeface="Arial"/>
                <a:cs typeface="Arial"/>
              </a:rPr>
              <a:t>coroutines </a:t>
            </a:r>
            <a:r>
              <a:rPr sz="1250" spc="10" dirty="0">
                <a:latin typeface="Arial"/>
                <a:cs typeface="Arial"/>
              </a:rPr>
              <a:t>before,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5" dirty="0">
                <a:latin typeface="Arial"/>
                <a:cs typeface="Arial"/>
              </a:rPr>
              <a:t>no </a:t>
            </a:r>
            <a:r>
              <a:rPr sz="1250" spc="15" dirty="0">
                <a:latin typeface="Arial"/>
                <a:cs typeface="Arial"/>
              </a:rPr>
              <a:t>longer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standard </a:t>
            </a:r>
            <a:r>
              <a:rPr sz="1250" spc="25" dirty="0">
                <a:latin typeface="Arial"/>
                <a:cs typeface="Arial"/>
              </a:rPr>
              <a:t>function that </a:t>
            </a:r>
            <a:r>
              <a:rPr sz="1250" spc="15" dirty="0">
                <a:latin typeface="Arial"/>
                <a:cs typeface="Arial"/>
              </a:rPr>
              <a:t>executes immediately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called.  </a:t>
            </a:r>
            <a:r>
              <a:rPr sz="1250" spc="10" dirty="0">
                <a:latin typeface="Arial"/>
                <a:cs typeface="Arial"/>
              </a:rPr>
              <a:t>Calling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10" dirty="0">
                <a:latin typeface="Arial"/>
                <a:cs typeface="Arial"/>
              </a:rPr>
              <a:t>returns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30" dirty="0">
                <a:latin typeface="Arial"/>
                <a:cs typeface="Arial"/>
              </a:rPr>
              <a:t>object, which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0" dirty="0">
                <a:latin typeface="Arial"/>
                <a:cs typeface="Arial"/>
              </a:rPr>
              <a:t>event</a:t>
            </a:r>
            <a:r>
              <a:rPr sz="1250" spc="-114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loop.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95189" y="2399380"/>
            <a:ext cx="3025698" cy="2304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565900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5" dirty="0">
                <a:latin typeface="Arial"/>
                <a:cs typeface="Arial"/>
              </a:rPr>
              <a:t>provided </a:t>
            </a:r>
            <a:r>
              <a:rPr sz="1250" spc="35" dirty="0">
                <a:latin typeface="Arial"/>
                <a:cs typeface="Arial"/>
              </a:rPr>
              <a:t>by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AsyncIO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framework,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5" dirty="0">
                <a:latin typeface="Arial"/>
                <a:cs typeface="Arial"/>
              </a:rPr>
              <a:t>executes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round robin </a:t>
            </a:r>
            <a:r>
              <a:rPr sz="1250" spc="-10" dirty="0">
                <a:latin typeface="Arial"/>
                <a:cs typeface="Arial"/>
              </a:rPr>
              <a:t>order,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-10" dirty="0">
                <a:latin typeface="Arial"/>
                <a:cs typeface="Arial"/>
              </a:rPr>
              <a:t>wait()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20" dirty="0">
                <a:latin typeface="Arial"/>
                <a:cs typeface="Arial"/>
              </a:rPr>
              <a:t>from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before.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spc="-5" dirty="0">
                <a:latin typeface="Arial"/>
                <a:cs typeface="Arial"/>
              </a:rPr>
              <a:t>Here,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new </a:t>
            </a:r>
            <a:r>
              <a:rPr sz="1250" spc="10" dirty="0">
                <a:latin typeface="Arial"/>
                <a:cs typeface="Arial"/>
              </a:rPr>
              <a:t>helper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0" dirty="0">
                <a:latin typeface="Arial"/>
                <a:cs typeface="Arial"/>
              </a:rPr>
              <a:t>3.7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0" dirty="0">
                <a:latin typeface="Arial"/>
                <a:cs typeface="Arial"/>
              </a:rPr>
              <a:t>create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25" dirty="0">
                <a:latin typeface="Arial"/>
                <a:cs typeface="Arial"/>
              </a:rPr>
              <a:t>loop, </a:t>
            </a:r>
            <a:r>
              <a:rPr sz="1250" spc="15" dirty="0">
                <a:latin typeface="Arial"/>
                <a:cs typeface="Arial"/>
              </a:rPr>
              <a:t>execute </a:t>
            </a:r>
            <a:r>
              <a:rPr sz="1250" spc="20" dirty="0">
                <a:latin typeface="Arial"/>
                <a:cs typeface="Arial"/>
              </a:rPr>
              <a:t>our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coroutine, 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0" dirty="0">
                <a:latin typeface="Arial"/>
                <a:cs typeface="Arial"/>
              </a:rPr>
              <a:t>close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completed.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1291" y="3319364"/>
            <a:ext cx="3633520" cy="477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5088" y="1232268"/>
            <a:ext cx="2938868" cy="1913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317615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35" dirty="0">
                <a:latin typeface="Arial"/>
                <a:cs typeface="Arial"/>
              </a:rPr>
              <a:t>let's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20" dirty="0">
                <a:latin typeface="Arial"/>
                <a:cs typeface="Arial"/>
              </a:rPr>
              <a:t>that: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call the </a:t>
            </a:r>
            <a:r>
              <a:rPr sz="1250" spc="-15" dirty="0">
                <a:latin typeface="Arial"/>
                <a:cs typeface="Arial"/>
              </a:rPr>
              <a:t>foo()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25" dirty="0">
                <a:latin typeface="Arial"/>
                <a:cs typeface="Arial"/>
              </a:rPr>
              <a:t>function, print that </a:t>
            </a:r>
            <a:r>
              <a:rPr sz="1250" spc="20" dirty="0">
                <a:latin typeface="Arial"/>
                <a:cs typeface="Arial"/>
              </a:rPr>
              <a:t>coroutine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object,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25" dirty="0">
                <a:latin typeface="Arial"/>
                <a:cs typeface="Arial"/>
              </a:rPr>
              <a:t>loop,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get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print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45" dirty="0">
                <a:latin typeface="Arial"/>
                <a:cs typeface="Arial"/>
              </a:rPr>
              <a:t>it's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finished.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-5" dirty="0">
                <a:latin typeface="Arial"/>
                <a:cs typeface="Arial"/>
              </a:rPr>
              <a:t>see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30" dirty="0">
                <a:latin typeface="Arial"/>
                <a:cs typeface="Arial"/>
              </a:rPr>
              <a:t>object </a:t>
            </a:r>
            <a:r>
              <a:rPr sz="1250" spc="15" dirty="0">
                <a:latin typeface="Arial"/>
                <a:cs typeface="Arial"/>
              </a:rPr>
              <a:t>itself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40" dirty="0">
                <a:latin typeface="Arial"/>
                <a:cs typeface="Arial"/>
              </a:rPr>
              <a:t>got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5" dirty="0">
                <a:latin typeface="Arial"/>
                <a:cs typeface="Arial"/>
              </a:rPr>
              <a:t>calling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foo(),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5" dirty="0">
                <a:latin typeface="Arial"/>
                <a:cs typeface="Arial"/>
              </a:rPr>
              <a:t>only </a:t>
            </a:r>
            <a:r>
              <a:rPr sz="1250" spc="20" dirty="0">
                <a:latin typeface="Arial"/>
                <a:cs typeface="Arial"/>
              </a:rPr>
              <a:t>starts executing </a:t>
            </a:r>
            <a:r>
              <a:rPr sz="1250" spc="25" dirty="0">
                <a:latin typeface="Arial"/>
                <a:cs typeface="Arial"/>
              </a:rPr>
              <a:t>once we </a:t>
            </a:r>
            <a:r>
              <a:rPr sz="1250" spc="15" dirty="0">
                <a:latin typeface="Arial"/>
                <a:cs typeface="Arial"/>
              </a:rPr>
              <a:t>pass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asyncio.run()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1659" y="2391037"/>
            <a:ext cx="3232759" cy="247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643370" cy="927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Inside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coroutine,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new </a:t>
            </a:r>
            <a:r>
              <a:rPr sz="1250" spc="30" dirty="0">
                <a:latin typeface="Arial"/>
                <a:cs typeface="Arial"/>
              </a:rPr>
              <a:t>power </a:t>
            </a:r>
            <a:r>
              <a:rPr sz="1250" spc="5" dirty="0">
                <a:latin typeface="Arial"/>
                <a:cs typeface="Arial"/>
              </a:rPr>
              <a:t>available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us: </a:t>
            </a:r>
            <a:r>
              <a:rPr sz="1250" spc="15" dirty="0">
                <a:latin typeface="Arial"/>
                <a:cs typeface="Arial"/>
              </a:rPr>
              <a:t>the ability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40" dirty="0">
                <a:latin typeface="Arial"/>
                <a:cs typeface="Arial"/>
              </a:rPr>
              <a:t>"await" </a:t>
            </a:r>
            <a:r>
              <a:rPr sz="1250" spc="25" dirty="0">
                <a:latin typeface="Arial"/>
                <a:cs typeface="Arial"/>
              </a:rPr>
              <a:t>objects.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0" dirty="0">
                <a:latin typeface="Arial"/>
                <a:cs typeface="Arial"/>
              </a:rPr>
              <a:t>similar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0" dirty="0">
                <a:latin typeface="Arial"/>
                <a:cs typeface="Arial"/>
              </a:rPr>
              <a:t>`yield from`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20" dirty="0">
                <a:latin typeface="Arial"/>
                <a:cs typeface="Arial"/>
              </a:rPr>
              <a:t>coroutines </a:t>
            </a:r>
            <a:r>
              <a:rPr sz="1250" spc="-15" dirty="0">
                <a:latin typeface="Arial"/>
                <a:cs typeface="Arial"/>
              </a:rPr>
              <a:t>earlier,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dirty="0">
                <a:latin typeface="Arial"/>
                <a:cs typeface="Arial"/>
              </a:rPr>
              <a:t>even </a:t>
            </a:r>
            <a:r>
              <a:rPr sz="1250" spc="5" dirty="0">
                <a:latin typeface="Arial"/>
                <a:cs typeface="Arial"/>
              </a:rPr>
              <a:t>better.  </a:t>
            </a:r>
            <a:r>
              <a:rPr sz="1250" dirty="0">
                <a:latin typeface="Arial"/>
                <a:cs typeface="Arial"/>
              </a:rPr>
              <a:t>We're </a:t>
            </a:r>
            <a:r>
              <a:rPr sz="1250" spc="15" dirty="0">
                <a:latin typeface="Arial"/>
                <a:cs typeface="Arial"/>
              </a:rPr>
              <a:t>using </a:t>
            </a:r>
            <a:r>
              <a:rPr sz="1250" dirty="0">
                <a:latin typeface="Arial"/>
                <a:cs typeface="Arial"/>
              </a:rPr>
              <a:t>asyncio.sleep(),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dirty="0">
                <a:latin typeface="Arial"/>
                <a:cs typeface="Arial"/>
              </a:rPr>
              <a:t>serves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 </a:t>
            </a:r>
            <a:r>
              <a:rPr sz="1250" spc="25" dirty="0">
                <a:latin typeface="Arial"/>
                <a:cs typeface="Arial"/>
              </a:rPr>
              <a:t>purpose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-20" dirty="0">
                <a:latin typeface="Arial"/>
                <a:cs typeface="Arial"/>
              </a:rPr>
              <a:t>sleep() </a:t>
            </a:r>
            <a:r>
              <a:rPr sz="1250" spc="10" dirty="0">
                <a:latin typeface="Arial"/>
                <a:cs typeface="Arial"/>
              </a:rPr>
              <a:t>generator </a:t>
            </a:r>
            <a:r>
              <a:rPr sz="1250" spc="-15" dirty="0">
                <a:latin typeface="Arial"/>
                <a:cs typeface="Arial"/>
              </a:rPr>
              <a:t>earlier.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20" dirty="0">
                <a:latin typeface="Arial"/>
                <a:cs typeface="Arial"/>
              </a:rPr>
              <a:t>provides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simple way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25" dirty="0">
                <a:latin typeface="Arial"/>
                <a:cs typeface="Arial"/>
              </a:rPr>
              <a:t>control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15" dirty="0">
                <a:latin typeface="Arial"/>
                <a:cs typeface="Arial"/>
              </a:rPr>
              <a:t>well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passing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delay=0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5443" y="2404397"/>
            <a:ext cx="1422679" cy="233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869430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15" dirty="0">
                <a:latin typeface="Arial"/>
                <a:cs typeface="Arial"/>
              </a:rPr>
              <a:t>than </a:t>
            </a:r>
            <a:r>
              <a:rPr sz="1250" spc="20" dirty="0">
                <a:latin typeface="Arial"/>
                <a:cs typeface="Arial"/>
              </a:rPr>
              <a:t>just await other</a:t>
            </a:r>
            <a:r>
              <a:rPr sz="1250" spc="-14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coroutines.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50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await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-5" dirty="0">
                <a:latin typeface="Arial"/>
                <a:cs typeface="Arial"/>
              </a:rPr>
              <a:t>large </a:t>
            </a:r>
            <a:r>
              <a:rPr sz="1250" spc="10" dirty="0">
                <a:latin typeface="Arial"/>
                <a:cs typeface="Arial"/>
              </a:rPr>
              <a:t>variety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asynchronous </a:t>
            </a:r>
            <a:r>
              <a:rPr sz="1250" spc="25" dirty="0">
                <a:latin typeface="Arial"/>
                <a:cs typeface="Arial"/>
              </a:rPr>
              <a:t>objects, </a:t>
            </a:r>
            <a:r>
              <a:rPr sz="1250" spc="20" dirty="0">
                <a:latin typeface="Arial"/>
                <a:cs typeface="Arial"/>
              </a:rPr>
              <a:t>including </a:t>
            </a:r>
            <a:r>
              <a:rPr sz="1250" spc="30" dirty="0">
                <a:latin typeface="Arial"/>
                <a:cs typeface="Arial"/>
              </a:rPr>
              <a:t>"awaitables"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"futures".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flexibility makes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-5" dirty="0">
                <a:latin typeface="Arial"/>
                <a:cs typeface="Arial"/>
              </a:rPr>
              <a:t>easier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bridge </a:t>
            </a:r>
            <a:r>
              <a:rPr sz="1250" spc="30" dirty="0">
                <a:latin typeface="Arial"/>
                <a:cs typeface="Arial"/>
              </a:rPr>
              <a:t>old </a:t>
            </a:r>
            <a:r>
              <a:rPr sz="1250" spc="10" dirty="0">
                <a:latin typeface="Arial"/>
                <a:cs typeface="Arial"/>
              </a:rPr>
              <a:t>style, </a:t>
            </a:r>
            <a:r>
              <a:rPr sz="1250" spc="15" dirty="0">
                <a:latin typeface="Arial"/>
                <a:cs typeface="Arial"/>
              </a:rPr>
              <a:t>synchronous </a:t>
            </a:r>
            <a:r>
              <a:rPr sz="1250" spc="5" dirty="0">
                <a:latin typeface="Arial"/>
                <a:cs typeface="Arial"/>
              </a:rPr>
              <a:t>libraries,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async </a:t>
            </a:r>
            <a:r>
              <a:rPr sz="1250" spc="20" dirty="0">
                <a:latin typeface="Arial"/>
                <a:cs typeface="Arial"/>
              </a:rPr>
              <a:t>codebases,  and </a:t>
            </a:r>
            <a:r>
              <a:rPr sz="1250" spc="10" dirty="0">
                <a:latin typeface="Arial"/>
                <a:cs typeface="Arial"/>
              </a:rPr>
              <a:t>also </a:t>
            </a:r>
            <a:r>
              <a:rPr sz="1250" spc="20" dirty="0">
                <a:latin typeface="Arial"/>
                <a:cs typeface="Arial"/>
              </a:rPr>
              <a:t>provides </a:t>
            </a:r>
            <a:r>
              <a:rPr sz="1250" spc="10" dirty="0">
                <a:latin typeface="Arial"/>
                <a:cs typeface="Arial"/>
              </a:rPr>
              <a:t>us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5" dirty="0">
                <a:latin typeface="Arial"/>
                <a:cs typeface="Arial"/>
              </a:rPr>
              <a:t>expressive </a:t>
            </a:r>
            <a:r>
              <a:rPr sz="1250" spc="25" dirty="0">
                <a:latin typeface="Arial"/>
                <a:cs typeface="Arial"/>
              </a:rPr>
              <a:t>forms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5" dirty="0">
                <a:latin typeface="Arial"/>
                <a:cs typeface="Arial"/>
              </a:rPr>
              <a:t>building </a:t>
            </a:r>
            <a:r>
              <a:rPr sz="1250" spc="20" dirty="0">
                <a:latin typeface="Arial"/>
                <a:cs typeface="Arial"/>
              </a:rPr>
              <a:t>concurrency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20" dirty="0">
                <a:latin typeface="Arial"/>
                <a:cs typeface="Arial"/>
              </a:rPr>
              <a:t>our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applications.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573" y="1546110"/>
            <a:ext cx="3322929" cy="1936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48716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spc="1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take </a:t>
            </a:r>
            <a:r>
              <a:rPr sz="1250" spc="20" dirty="0">
                <a:latin typeface="Arial"/>
                <a:cs typeface="Arial"/>
              </a:rPr>
              <a:t>our coroutine from </a:t>
            </a:r>
            <a:r>
              <a:rPr sz="1250" spc="10" dirty="0">
                <a:latin typeface="Arial"/>
                <a:cs typeface="Arial"/>
              </a:rPr>
              <a:t>before,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20" dirty="0">
                <a:latin typeface="Arial"/>
                <a:cs typeface="Arial"/>
              </a:rPr>
              <a:t>and await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sleepy()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coroutine.  </a:t>
            </a:r>
            <a:r>
              <a:rPr sz="1250" spc="5" dirty="0">
                <a:latin typeface="Arial"/>
                <a:cs typeface="Arial"/>
              </a:rPr>
              <a:t>Sleepy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itself </a:t>
            </a:r>
            <a:r>
              <a:rPr sz="1250" spc="45" dirty="0">
                <a:latin typeface="Arial"/>
                <a:cs typeface="Arial"/>
              </a:rPr>
              <a:t>do </a:t>
            </a:r>
            <a:r>
              <a:rPr sz="1250" spc="20" dirty="0">
                <a:latin typeface="Arial"/>
                <a:cs typeface="Arial"/>
              </a:rPr>
              <a:t>something, await other things,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-10" dirty="0">
                <a:latin typeface="Arial"/>
                <a:cs typeface="Arial"/>
              </a:rPr>
              <a:t>a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value.</a:t>
            </a:r>
            <a:endParaRPr sz="1250">
              <a:latin typeface="Arial"/>
              <a:cs typeface="Arial"/>
            </a:endParaRPr>
          </a:p>
          <a:p>
            <a:pPr marL="12700" marR="1504950">
              <a:lnSpc>
                <a:spcPts val="1800"/>
              </a:lnSpc>
              <a:spcBef>
                <a:spcPts val="10"/>
              </a:spcBef>
            </a:pPr>
            <a:r>
              <a:rPr sz="1250" dirty="0">
                <a:latin typeface="Arial"/>
                <a:cs typeface="Arial"/>
              </a:rPr>
              <a:t>This value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then returned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await </a:t>
            </a:r>
            <a:r>
              <a:rPr sz="1250" spc="25" dirty="0">
                <a:latin typeface="Arial"/>
                <a:cs typeface="Arial"/>
              </a:rPr>
              <a:t>keyword </a:t>
            </a:r>
            <a:r>
              <a:rPr sz="1250" spc="5" dirty="0">
                <a:latin typeface="Arial"/>
                <a:cs typeface="Arial"/>
              </a:rPr>
              <a:t>in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foo(),  </a:t>
            </a:r>
            <a:r>
              <a:rPr sz="1250" spc="20" dirty="0">
                <a:latin typeface="Arial"/>
                <a:cs typeface="Arial"/>
              </a:rPr>
              <a:t>and can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5" dirty="0">
                <a:latin typeface="Arial"/>
                <a:cs typeface="Arial"/>
              </a:rPr>
              <a:t>used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15" dirty="0">
                <a:latin typeface="Arial"/>
                <a:cs typeface="Arial"/>
              </a:rPr>
              <a:t>assigned </a:t>
            </a:r>
            <a:r>
              <a:rPr sz="1250" dirty="0">
                <a:latin typeface="Arial"/>
                <a:cs typeface="Arial"/>
              </a:rPr>
              <a:t>as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usual.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2696" y="2374811"/>
            <a:ext cx="3910698" cy="279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10128885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dirty="0">
                <a:latin typeface="Arial"/>
                <a:cs typeface="Arial"/>
              </a:rPr>
              <a:t>One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40" dirty="0">
                <a:latin typeface="Arial"/>
                <a:cs typeface="Arial"/>
              </a:rPr>
              <a:t>common </a:t>
            </a:r>
            <a:r>
              <a:rPr sz="1250" spc="30" dirty="0">
                <a:latin typeface="Arial"/>
                <a:cs typeface="Arial"/>
              </a:rPr>
              <a:t>workflows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concurrent programming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create </a:t>
            </a:r>
            <a:r>
              <a:rPr sz="1250" spc="20" dirty="0">
                <a:latin typeface="Arial"/>
                <a:cs typeface="Arial"/>
              </a:rPr>
              <a:t>multiple</a:t>
            </a:r>
            <a:r>
              <a:rPr sz="1250" spc="-14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subtasks.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15" dirty="0">
                <a:latin typeface="Arial"/>
                <a:cs typeface="Arial"/>
              </a:rPr>
              <a:t>used the </a:t>
            </a:r>
            <a:r>
              <a:rPr sz="1250" spc="20" dirty="0">
                <a:latin typeface="Arial"/>
                <a:cs typeface="Arial"/>
              </a:rPr>
              <a:t>await </a:t>
            </a:r>
            <a:r>
              <a:rPr sz="1250" spc="25" dirty="0">
                <a:latin typeface="Arial"/>
                <a:cs typeface="Arial"/>
              </a:rPr>
              <a:t>keyword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subtask,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45" dirty="0">
                <a:latin typeface="Arial"/>
                <a:cs typeface="Arial"/>
              </a:rPr>
              <a:t>wouldn't </a:t>
            </a:r>
            <a:r>
              <a:rPr sz="1250" spc="25" dirty="0">
                <a:latin typeface="Arial"/>
                <a:cs typeface="Arial"/>
              </a:rPr>
              <a:t>get </a:t>
            </a:r>
            <a:r>
              <a:rPr sz="1250" spc="5" dirty="0">
                <a:latin typeface="Arial"/>
                <a:cs typeface="Arial"/>
              </a:rPr>
              <a:t>any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concurrency.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10" dirty="0">
                <a:latin typeface="Arial"/>
                <a:cs typeface="Arial"/>
              </a:rPr>
              <a:t>Instead, </a:t>
            </a:r>
            <a:r>
              <a:rPr sz="1250" spc="1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0" dirty="0">
                <a:latin typeface="Arial"/>
                <a:cs typeface="Arial"/>
              </a:rPr>
              <a:t>want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await multiple things 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 </a:t>
            </a:r>
            <a:r>
              <a:rPr sz="1250" spc="20" dirty="0">
                <a:latin typeface="Arial"/>
                <a:cs typeface="Arial"/>
              </a:rPr>
              <a:t>time, and </a:t>
            </a:r>
            <a:r>
              <a:rPr sz="1250" spc="15" dirty="0">
                <a:latin typeface="Arial"/>
                <a:cs typeface="Arial"/>
              </a:rPr>
              <a:t>actually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10" dirty="0">
                <a:latin typeface="Arial"/>
                <a:cs typeface="Arial"/>
              </a:rPr>
              <a:t>concurrently,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need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asyncio.gather()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helper.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2816" y="4541983"/>
            <a:ext cx="1066800" cy="669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5200" y="381000"/>
            <a:ext cx="9067799" cy="571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0" y="7391400"/>
            <a:ext cx="3402965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200" spc="25" dirty="0">
                <a:latin typeface="Arial"/>
                <a:cs typeface="Arial"/>
              </a:rPr>
              <a:t>… </a:t>
            </a:r>
            <a:r>
              <a:rPr sz="3200" spc="15" dirty="0">
                <a:latin typeface="Arial"/>
                <a:cs typeface="Arial"/>
              </a:rPr>
              <a:t>then sends the </a:t>
            </a:r>
            <a:r>
              <a:rPr sz="3200" spc="35" dirty="0">
                <a:latin typeface="Arial"/>
                <a:cs typeface="Arial"/>
              </a:rPr>
              <a:t>outputs back </a:t>
            </a:r>
            <a:r>
              <a:rPr sz="3200" spc="45" dirty="0">
                <a:latin typeface="Arial"/>
                <a:cs typeface="Arial"/>
              </a:rPr>
              <a:t>to </a:t>
            </a:r>
            <a:r>
              <a:rPr sz="3200" spc="15" dirty="0">
                <a:latin typeface="Arial"/>
                <a:cs typeface="Arial"/>
              </a:rPr>
              <a:t>the </a:t>
            </a:r>
            <a:r>
              <a:rPr sz="3200" spc="10" dirty="0">
                <a:latin typeface="Arial"/>
                <a:cs typeface="Arial"/>
              </a:rPr>
              <a:t>caller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…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2696" y="2374811"/>
            <a:ext cx="3910698" cy="279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591820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takes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number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0" dirty="0">
                <a:latin typeface="Arial"/>
                <a:cs typeface="Arial"/>
              </a:rPr>
              <a:t>futures, </a:t>
            </a:r>
            <a:r>
              <a:rPr sz="1250" spc="15" dirty="0">
                <a:latin typeface="Arial"/>
                <a:cs typeface="Arial"/>
              </a:rPr>
              <a:t>coroutines,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15" dirty="0">
                <a:latin typeface="Arial"/>
                <a:cs typeface="Arial"/>
              </a:rPr>
              <a:t>awaitables, </a:t>
            </a:r>
            <a:r>
              <a:rPr sz="1250" spc="10" dirty="0">
                <a:latin typeface="Arial"/>
                <a:cs typeface="Arial"/>
              </a:rPr>
              <a:t>runs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10" dirty="0">
                <a:latin typeface="Arial"/>
                <a:cs typeface="Arial"/>
              </a:rPr>
              <a:t>concurrently,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returns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order.</a:t>
            </a:r>
            <a:endParaRPr sz="1250">
              <a:latin typeface="Arial"/>
              <a:cs typeface="Arial"/>
            </a:endParaRPr>
          </a:p>
          <a:p>
            <a:pPr marL="12700" marR="1428115">
              <a:lnSpc>
                <a:spcPts val="1800"/>
              </a:lnSpc>
              <a:spcBef>
                <a:spcPts val="1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direct </a:t>
            </a:r>
            <a:r>
              <a:rPr sz="1250" spc="10" dirty="0">
                <a:latin typeface="Arial"/>
                <a:cs typeface="Arial"/>
              </a:rPr>
              <a:t>AsyncIO equivalent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0" dirty="0">
                <a:latin typeface="Arial"/>
                <a:cs typeface="Arial"/>
              </a:rPr>
              <a:t>wait() </a:t>
            </a:r>
            <a:r>
              <a:rPr sz="1250" spc="25" dirty="0">
                <a:latin typeface="Arial"/>
                <a:cs typeface="Arial"/>
              </a:rPr>
              <a:t>function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that  we built </a:t>
            </a:r>
            <a:r>
              <a:rPr sz="1250" spc="-5" dirty="0">
                <a:latin typeface="Arial"/>
                <a:cs typeface="Arial"/>
              </a:rPr>
              <a:t>earlier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generator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coroutines.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2696" y="1905749"/>
            <a:ext cx="3910698" cy="121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722109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also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5" dirty="0">
                <a:latin typeface="Arial"/>
                <a:cs typeface="Arial"/>
              </a:rPr>
              <a:t>language </a:t>
            </a:r>
            <a:r>
              <a:rPr sz="1250" spc="35" dirty="0">
                <a:latin typeface="Arial"/>
                <a:cs typeface="Arial"/>
              </a:rPr>
              <a:t>support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asynchronous </a:t>
            </a:r>
            <a:r>
              <a:rPr sz="1250" spc="10" dirty="0">
                <a:latin typeface="Arial"/>
                <a:cs typeface="Arial"/>
              </a:rPr>
              <a:t>iterables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5" dirty="0">
                <a:latin typeface="Arial"/>
                <a:cs typeface="Arial"/>
              </a:rPr>
              <a:t>context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managers.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5" dirty="0">
                <a:latin typeface="Arial"/>
                <a:cs typeface="Arial"/>
              </a:rPr>
              <a:t>Async </a:t>
            </a:r>
            <a:r>
              <a:rPr sz="1250" spc="10" dirty="0">
                <a:latin typeface="Arial"/>
                <a:cs typeface="Arial"/>
              </a:rPr>
              <a:t>iterables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standard </a:t>
            </a:r>
            <a:r>
              <a:rPr sz="1250" spc="10" dirty="0">
                <a:latin typeface="Arial"/>
                <a:cs typeface="Arial"/>
              </a:rPr>
              <a:t>iterables,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25" dirty="0">
                <a:latin typeface="Arial"/>
                <a:cs typeface="Arial"/>
              </a:rPr>
              <a:t>for fetching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</a:t>
            </a:r>
            <a:r>
              <a:rPr sz="1250" spc="-2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item.</a:t>
            </a:r>
            <a:endParaRPr sz="1250">
              <a:latin typeface="Arial"/>
              <a:cs typeface="Arial"/>
            </a:endParaRPr>
          </a:p>
          <a:p>
            <a:pPr marL="12700" marR="1115695">
              <a:lnSpc>
                <a:spcPts val="1800"/>
              </a:lnSpc>
              <a:spcBef>
                <a:spcPts val="10"/>
              </a:spcBef>
            </a:pPr>
            <a:r>
              <a:rPr sz="1250" spc="-5" dirty="0">
                <a:latin typeface="Arial"/>
                <a:cs typeface="Arial"/>
              </a:rPr>
              <a:t>Similarly, </a:t>
            </a:r>
            <a:r>
              <a:rPr sz="1250" spc="15" dirty="0">
                <a:latin typeface="Arial"/>
                <a:cs typeface="Arial"/>
              </a:rPr>
              <a:t>async </a:t>
            </a:r>
            <a:r>
              <a:rPr sz="1250" spc="35" dirty="0">
                <a:latin typeface="Arial"/>
                <a:cs typeface="Arial"/>
              </a:rPr>
              <a:t>context </a:t>
            </a:r>
            <a:r>
              <a:rPr sz="1250" spc="10" dirty="0">
                <a:latin typeface="Arial"/>
                <a:cs typeface="Arial"/>
              </a:rPr>
              <a:t>managers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20" dirty="0">
                <a:latin typeface="Arial"/>
                <a:cs typeface="Arial"/>
              </a:rPr>
              <a:t>coroutines </a:t>
            </a:r>
            <a:r>
              <a:rPr sz="1250" spc="15" dirty="0">
                <a:latin typeface="Arial"/>
                <a:cs typeface="Arial"/>
              </a:rPr>
              <a:t>instead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normal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functions 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0" dirty="0">
                <a:latin typeface="Arial"/>
                <a:cs typeface="Arial"/>
              </a:rPr>
              <a:t>entering </a:t>
            </a:r>
            <a:r>
              <a:rPr sz="1250" spc="20" dirty="0">
                <a:latin typeface="Arial"/>
                <a:cs typeface="Arial"/>
              </a:rPr>
              <a:t>and exiting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contexts.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35828" y="1798256"/>
            <a:ext cx="4367530" cy="2520315"/>
            <a:chOff x="5335828" y="1798256"/>
            <a:chExt cx="4367530" cy="2520315"/>
          </a:xfrm>
        </p:grpSpPr>
        <p:sp>
          <p:nvSpPr>
            <p:cNvPr id="4" name="object 4"/>
            <p:cNvSpPr/>
            <p:nvPr/>
          </p:nvSpPr>
          <p:spPr>
            <a:xfrm>
              <a:off x="5429339" y="2162274"/>
              <a:ext cx="2157399" cy="7046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5828" y="1798256"/>
              <a:ext cx="2344420" cy="14326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2411" y="2746705"/>
              <a:ext cx="2400388" cy="15712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5600" y="5048910"/>
            <a:ext cx="6887209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Lastly, </a:t>
            </a:r>
            <a:r>
              <a:rPr sz="1250" spc="15" dirty="0">
                <a:latin typeface="Arial"/>
                <a:cs typeface="Arial"/>
              </a:rPr>
              <a:t>because </a:t>
            </a:r>
            <a:r>
              <a:rPr sz="1250" spc="-20" dirty="0">
                <a:latin typeface="Arial"/>
                <a:cs typeface="Arial"/>
              </a:rPr>
              <a:t>I </a:t>
            </a:r>
            <a:r>
              <a:rPr sz="1250" spc="10" dirty="0">
                <a:latin typeface="Arial"/>
                <a:cs typeface="Arial"/>
              </a:rPr>
              <a:t>love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40" dirty="0">
                <a:latin typeface="Arial"/>
                <a:cs typeface="Arial"/>
              </a:rPr>
              <a:t>good </a:t>
            </a:r>
            <a:r>
              <a:rPr sz="1250" spc="50" dirty="0">
                <a:latin typeface="Arial"/>
                <a:cs typeface="Arial"/>
              </a:rPr>
              <a:t>"yo dawg" </a:t>
            </a:r>
            <a:r>
              <a:rPr sz="1250" spc="15" dirty="0">
                <a:latin typeface="Arial"/>
                <a:cs typeface="Arial"/>
              </a:rPr>
              <a:t>meme,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35" dirty="0">
                <a:latin typeface="Arial"/>
                <a:cs typeface="Arial"/>
              </a:rPr>
              <a:t>support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asynchronous</a:t>
            </a:r>
            <a:r>
              <a:rPr sz="1250" spc="-13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generators.  </a:t>
            </a:r>
            <a:r>
              <a:rPr sz="1250" spc="-5" dirty="0">
                <a:latin typeface="Arial"/>
                <a:cs typeface="Arial"/>
              </a:rPr>
              <a:t>These </a:t>
            </a:r>
            <a:r>
              <a:rPr sz="1250" spc="25" dirty="0">
                <a:latin typeface="Arial"/>
                <a:cs typeface="Arial"/>
              </a:rPr>
              <a:t>build on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0" dirty="0">
                <a:latin typeface="Arial"/>
                <a:cs typeface="Arial"/>
              </a:rPr>
              <a:t>generators </a:t>
            </a:r>
            <a:r>
              <a:rPr sz="1250" spc="20" dirty="0">
                <a:latin typeface="Arial"/>
                <a:cs typeface="Arial"/>
              </a:rPr>
              <a:t>and coroutines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give us,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guessed </a:t>
            </a:r>
            <a:r>
              <a:rPr sz="1250" spc="20" dirty="0">
                <a:latin typeface="Arial"/>
                <a:cs typeface="Arial"/>
              </a:rPr>
              <a:t>it, </a:t>
            </a:r>
            <a:r>
              <a:rPr sz="1250" spc="10" dirty="0">
                <a:latin typeface="Arial"/>
                <a:cs typeface="Arial"/>
              </a:rPr>
              <a:t>more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generators!</a:t>
            </a:r>
            <a:endParaRPr sz="1250">
              <a:latin typeface="Arial"/>
              <a:cs typeface="Arial"/>
            </a:endParaRPr>
          </a:p>
          <a:p>
            <a:pPr marL="12700" marR="326390">
              <a:lnSpc>
                <a:spcPts val="1800"/>
              </a:lnSpc>
              <a:spcBef>
                <a:spcPts val="10"/>
              </a:spcBef>
            </a:pPr>
            <a:r>
              <a:rPr sz="1250" spc="30" dirty="0">
                <a:latin typeface="Arial"/>
                <a:cs typeface="Arial"/>
              </a:rPr>
              <a:t>&lt;click&gt; </a:t>
            </a:r>
            <a:r>
              <a:rPr sz="1250" spc="-5" dirty="0">
                <a:latin typeface="Arial"/>
                <a:cs typeface="Arial"/>
              </a:rPr>
              <a:t>These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30" dirty="0">
                <a:latin typeface="Arial"/>
                <a:cs typeface="Arial"/>
              </a:rPr>
              <a:t>defacto </a:t>
            </a:r>
            <a:r>
              <a:rPr sz="1250" spc="15" dirty="0">
                <a:latin typeface="Arial"/>
                <a:cs typeface="Arial"/>
              </a:rPr>
              <a:t>async </a:t>
            </a:r>
            <a:r>
              <a:rPr sz="1250" spc="10" dirty="0">
                <a:latin typeface="Arial"/>
                <a:cs typeface="Arial"/>
              </a:rPr>
              <a:t>iterables, </a:t>
            </a:r>
            <a:r>
              <a:rPr sz="1250" spc="25" dirty="0">
                <a:latin typeface="Arial"/>
                <a:cs typeface="Arial"/>
              </a:rPr>
              <a:t>though,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15" dirty="0">
                <a:latin typeface="Arial"/>
                <a:cs typeface="Arial"/>
              </a:rPr>
              <a:t>makes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15" dirty="0">
                <a:latin typeface="Arial"/>
                <a:cs typeface="Arial"/>
              </a:rPr>
              <a:t>fantastically </a:t>
            </a:r>
            <a:r>
              <a:rPr sz="1250" spc="10" dirty="0">
                <a:latin typeface="Arial"/>
                <a:cs typeface="Arial"/>
              </a:rPr>
              <a:t>useful  </a:t>
            </a:r>
            <a:r>
              <a:rPr sz="1250" spc="25" dirty="0">
                <a:latin typeface="Arial"/>
                <a:cs typeface="Arial"/>
              </a:rPr>
              <a:t>for building </a:t>
            </a:r>
            <a:r>
              <a:rPr sz="1250" spc="5" dirty="0">
                <a:latin typeface="Arial"/>
                <a:cs typeface="Arial"/>
              </a:rPr>
              <a:t>expressive </a:t>
            </a:r>
            <a:r>
              <a:rPr sz="1250" spc="15" dirty="0">
                <a:latin typeface="Arial"/>
                <a:cs typeface="Arial"/>
              </a:rPr>
              <a:t>async interfaces </a:t>
            </a:r>
            <a:r>
              <a:rPr sz="1250" spc="35" dirty="0">
                <a:latin typeface="Arial"/>
                <a:cs typeface="Arial"/>
              </a:rPr>
              <a:t>without </a:t>
            </a:r>
            <a:r>
              <a:rPr sz="1250" spc="20" dirty="0">
                <a:latin typeface="Arial"/>
                <a:cs typeface="Arial"/>
              </a:rPr>
              <a:t>sacrificing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readability </a:t>
            </a:r>
            <a:r>
              <a:rPr sz="1250" spc="20" dirty="0">
                <a:latin typeface="Arial"/>
                <a:cs typeface="Arial"/>
              </a:rPr>
              <a:t>or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maintainability.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6036" y="2158935"/>
            <a:ext cx="3904030" cy="711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82434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35" dirty="0">
                <a:latin typeface="Arial"/>
                <a:cs typeface="Arial"/>
              </a:rPr>
              <a:t>let's </a:t>
            </a:r>
            <a:r>
              <a:rPr sz="1250" spc="40" dirty="0">
                <a:latin typeface="Arial"/>
                <a:cs typeface="Arial"/>
              </a:rPr>
              <a:t>put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20" dirty="0">
                <a:latin typeface="Arial"/>
                <a:cs typeface="Arial"/>
              </a:rPr>
              <a:t>together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5" dirty="0">
                <a:latin typeface="Arial"/>
                <a:cs typeface="Arial"/>
              </a:rPr>
              <a:t>final </a:t>
            </a:r>
            <a:r>
              <a:rPr sz="1250" spc="25" dirty="0">
                <a:latin typeface="Arial"/>
                <a:cs typeface="Arial"/>
              </a:rPr>
              <a:t>demo,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build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0" dirty="0">
                <a:latin typeface="Arial"/>
                <a:cs typeface="Arial"/>
              </a:rPr>
              <a:t>AsyncIO version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dirty="0">
                <a:latin typeface="Arial"/>
                <a:cs typeface="Arial"/>
              </a:rPr>
              <a:t>URL</a:t>
            </a:r>
            <a:r>
              <a:rPr sz="1250" spc="-13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fetching  </a:t>
            </a:r>
            <a:r>
              <a:rPr sz="1250" spc="-5" dirty="0">
                <a:latin typeface="Arial"/>
                <a:cs typeface="Arial"/>
              </a:rPr>
              <a:t>Here,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implement </a:t>
            </a:r>
            <a:r>
              <a:rPr sz="1250" spc="25" dirty="0">
                <a:latin typeface="Arial"/>
                <a:cs typeface="Arial"/>
              </a:rPr>
              <a:t>fetching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single </a:t>
            </a:r>
            <a:r>
              <a:rPr sz="1250" dirty="0">
                <a:latin typeface="Arial"/>
                <a:cs typeface="Arial"/>
              </a:rPr>
              <a:t>URL, </a:t>
            </a:r>
            <a:r>
              <a:rPr sz="1250" spc="15" dirty="0">
                <a:latin typeface="Arial"/>
                <a:cs typeface="Arial"/>
              </a:rPr>
              <a:t>using the </a:t>
            </a:r>
            <a:r>
              <a:rPr sz="1250" spc="30" dirty="0">
                <a:latin typeface="Arial"/>
                <a:cs typeface="Arial"/>
              </a:rPr>
              <a:t>aiohttp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library.</a:t>
            </a:r>
            <a:endParaRPr sz="1250">
              <a:latin typeface="Arial"/>
              <a:cs typeface="Arial"/>
            </a:endParaRPr>
          </a:p>
          <a:p>
            <a:pPr marL="12700" marR="220979">
              <a:lnSpc>
                <a:spcPts val="1800"/>
              </a:lnSpc>
              <a:spcBef>
                <a:spcPts val="10"/>
              </a:spcBef>
            </a:pPr>
            <a:r>
              <a:rPr sz="1250" spc="10" dirty="0">
                <a:latin typeface="Arial"/>
                <a:cs typeface="Arial"/>
              </a:rPr>
              <a:t>Calling </a:t>
            </a:r>
            <a:r>
              <a:rPr sz="1250" spc="-10" dirty="0">
                <a:latin typeface="Arial"/>
                <a:cs typeface="Arial"/>
              </a:rPr>
              <a:t>request() </a:t>
            </a:r>
            <a:r>
              <a:rPr sz="1250" spc="10" dirty="0">
                <a:latin typeface="Arial"/>
                <a:cs typeface="Arial"/>
              </a:rPr>
              <a:t>gives us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5" dirty="0">
                <a:latin typeface="Arial"/>
                <a:cs typeface="Arial"/>
              </a:rPr>
              <a:t>async </a:t>
            </a:r>
            <a:r>
              <a:rPr sz="1250" spc="30" dirty="0">
                <a:latin typeface="Arial"/>
                <a:cs typeface="Arial"/>
              </a:rPr>
              <a:t>context, which connects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gives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response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object.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0" dirty="0">
                <a:latin typeface="Arial"/>
                <a:cs typeface="Arial"/>
              </a:rPr>
              <a:t>await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0" dirty="0">
                <a:latin typeface="Arial"/>
                <a:cs typeface="Arial"/>
              </a:rPr>
              <a:t>text()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spc="20" dirty="0">
                <a:latin typeface="Arial"/>
                <a:cs typeface="Arial"/>
              </a:rPr>
              <a:t>coroutine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wait for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fully </a:t>
            </a:r>
            <a:r>
              <a:rPr sz="1250" spc="40" dirty="0">
                <a:latin typeface="Arial"/>
                <a:cs typeface="Arial"/>
              </a:rPr>
              <a:t>body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response.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7600" y="308198"/>
            <a:ext cx="7898931" cy="4412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39426" y="6019800"/>
            <a:ext cx="6925945" cy="2573269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spcBef>
                <a:spcPts val="145"/>
              </a:spcBef>
            </a:pPr>
            <a:r>
              <a:rPr sz="2400" spc="5" dirty="0">
                <a:latin typeface="Arial"/>
                <a:cs typeface="Arial"/>
              </a:rPr>
              <a:t>From </a:t>
            </a:r>
            <a:r>
              <a:rPr sz="2400" spc="20" dirty="0">
                <a:latin typeface="Arial"/>
                <a:cs typeface="Arial"/>
              </a:rPr>
              <a:t>our </a:t>
            </a:r>
            <a:r>
              <a:rPr sz="2400" spc="-20" dirty="0">
                <a:latin typeface="Arial"/>
                <a:cs typeface="Arial"/>
              </a:rPr>
              <a:t>main() </a:t>
            </a:r>
            <a:r>
              <a:rPr sz="2400" spc="20" dirty="0">
                <a:latin typeface="Arial"/>
                <a:cs typeface="Arial"/>
              </a:rPr>
              <a:t>coroutine, </a:t>
            </a:r>
            <a:r>
              <a:rPr sz="2400" spc="25" dirty="0">
                <a:latin typeface="Arial"/>
                <a:cs typeface="Arial"/>
              </a:rPr>
              <a:t>we </a:t>
            </a:r>
            <a:r>
              <a:rPr sz="2400" spc="20" dirty="0">
                <a:latin typeface="Arial"/>
                <a:cs typeface="Arial"/>
              </a:rPr>
              <a:t>can </a:t>
            </a:r>
            <a:r>
              <a:rPr sz="2400" spc="15" dirty="0">
                <a:latin typeface="Arial"/>
                <a:cs typeface="Arial"/>
              </a:rPr>
              <a:t>call </a:t>
            </a:r>
            <a:r>
              <a:rPr sz="2400" spc="-5" dirty="0">
                <a:latin typeface="Arial"/>
                <a:cs typeface="Arial"/>
              </a:rPr>
              <a:t>fetch() </a:t>
            </a:r>
            <a:r>
              <a:rPr sz="2400" spc="25" dirty="0">
                <a:latin typeface="Arial"/>
                <a:cs typeface="Arial"/>
              </a:rPr>
              <a:t>for </a:t>
            </a:r>
            <a:r>
              <a:rPr sz="2400" spc="10" dirty="0">
                <a:latin typeface="Arial"/>
                <a:cs typeface="Arial"/>
              </a:rPr>
              <a:t>each </a:t>
            </a:r>
            <a:r>
              <a:rPr sz="2400" dirty="0">
                <a:latin typeface="Arial"/>
                <a:cs typeface="Arial"/>
              </a:rPr>
              <a:t>URL, </a:t>
            </a:r>
            <a:r>
              <a:rPr sz="2400" spc="15" dirty="0">
                <a:latin typeface="Arial"/>
                <a:cs typeface="Arial"/>
              </a:rPr>
              <a:t>giving </a:t>
            </a:r>
            <a:r>
              <a:rPr sz="2400" spc="10" dirty="0">
                <a:latin typeface="Arial"/>
                <a:cs typeface="Arial"/>
              </a:rPr>
              <a:t>us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5" dirty="0">
                <a:latin typeface="Arial"/>
                <a:cs typeface="Arial"/>
              </a:rPr>
              <a:t>list </a:t>
            </a:r>
            <a:r>
              <a:rPr sz="2400" spc="30" dirty="0">
                <a:latin typeface="Arial"/>
                <a:cs typeface="Arial"/>
              </a:rPr>
              <a:t>of </a:t>
            </a:r>
            <a:r>
              <a:rPr sz="2400" spc="20" dirty="0">
                <a:latin typeface="Arial"/>
                <a:cs typeface="Arial"/>
              </a:rPr>
              <a:t>coroutine </a:t>
            </a:r>
            <a:r>
              <a:rPr sz="2400" spc="25" dirty="0">
                <a:latin typeface="Arial"/>
                <a:cs typeface="Arial"/>
              </a:rPr>
              <a:t>objects.  </a:t>
            </a:r>
            <a:r>
              <a:rPr sz="2400" spc="-45" dirty="0">
                <a:latin typeface="Arial"/>
                <a:cs typeface="Arial"/>
              </a:rPr>
              <a:t>We </a:t>
            </a:r>
            <a:r>
              <a:rPr sz="2400" spc="20" dirty="0">
                <a:latin typeface="Arial"/>
                <a:cs typeface="Arial"/>
              </a:rPr>
              <a:t>can </a:t>
            </a:r>
            <a:r>
              <a:rPr sz="2400" spc="15" dirty="0">
                <a:latin typeface="Arial"/>
                <a:cs typeface="Arial"/>
              </a:rPr>
              <a:t>then pass </a:t>
            </a:r>
            <a:r>
              <a:rPr sz="2400" spc="20" dirty="0">
                <a:latin typeface="Arial"/>
                <a:cs typeface="Arial"/>
              </a:rPr>
              <a:t>those </a:t>
            </a:r>
            <a:r>
              <a:rPr sz="2400" spc="4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asyncio.gather(), </a:t>
            </a:r>
            <a:r>
              <a:rPr sz="2400" spc="30" dirty="0">
                <a:latin typeface="Arial"/>
                <a:cs typeface="Arial"/>
              </a:rPr>
              <a:t>which </a:t>
            </a:r>
            <a:r>
              <a:rPr sz="2400" spc="20" dirty="0">
                <a:latin typeface="Arial"/>
                <a:cs typeface="Arial"/>
              </a:rPr>
              <a:t>will </a:t>
            </a:r>
            <a:r>
              <a:rPr sz="2400" spc="15" dirty="0">
                <a:latin typeface="Arial"/>
                <a:cs typeface="Arial"/>
              </a:rPr>
              <a:t>execute </a:t>
            </a:r>
            <a:r>
              <a:rPr sz="2400" spc="10" dirty="0">
                <a:latin typeface="Arial"/>
                <a:cs typeface="Arial"/>
              </a:rPr>
              <a:t>each one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20" dirty="0">
                <a:latin typeface="Arial"/>
                <a:cs typeface="Arial"/>
              </a:rPr>
              <a:t>concurrent task.  </a:t>
            </a:r>
            <a:r>
              <a:rPr sz="2400" spc="-5" dirty="0">
                <a:latin typeface="Arial"/>
                <a:cs typeface="Arial"/>
              </a:rPr>
              <a:t>Then </a:t>
            </a:r>
            <a:r>
              <a:rPr sz="2400" spc="25" dirty="0">
                <a:latin typeface="Arial"/>
                <a:cs typeface="Arial"/>
              </a:rPr>
              <a:t>we </a:t>
            </a:r>
            <a:r>
              <a:rPr sz="2400" spc="20" dirty="0">
                <a:latin typeface="Arial"/>
                <a:cs typeface="Arial"/>
              </a:rPr>
              <a:t>can </a:t>
            </a:r>
            <a:r>
              <a:rPr sz="2400" spc="15" dirty="0">
                <a:latin typeface="Arial"/>
                <a:cs typeface="Arial"/>
              </a:rPr>
              <a:t>take the </a:t>
            </a:r>
            <a:r>
              <a:rPr sz="2400" spc="10" dirty="0">
                <a:latin typeface="Arial"/>
                <a:cs typeface="Arial"/>
              </a:rPr>
              <a:t>results </a:t>
            </a:r>
            <a:r>
              <a:rPr sz="2400" spc="20" dirty="0">
                <a:latin typeface="Arial"/>
                <a:cs typeface="Arial"/>
              </a:rPr>
              <a:t>from awaiting </a:t>
            </a:r>
            <a:r>
              <a:rPr sz="2400" spc="15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gather, </a:t>
            </a:r>
            <a:r>
              <a:rPr sz="2400" spc="20" dirty="0">
                <a:latin typeface="Arial"/>
                <a:cs typeface="Arial"/>
              </a:rPr>
              <a:t>and </a:t>
            </a:r>
            <a:r>
              <a:rPr sz="2400" spc="25" dirty="0">
                <a:latin typeface="Arial"/>
                <a:cs typeface="Arial"/>
              </a:rPr>
              <a:t>print </a:t>
            </a:r>
            <a:r>
              <a:rPr sz="2400" spc="15" dirty="0">
                <a:latin typeface="Arial"/>
                <a:cs typeface="Arial"/>
              </a:rPr>
              <a:t>the </a:t>
            </a:r>
            <a:r>
              <a:rPr sz="2400" spc="10" dirty="0">
                <a:latin typeface="Arial"/>
                <a:cs typeface="Arial"/>
              </a:rPr>
              <a:t>responses </a:t>
            </a:r>
            <a:r>
              <a:rPr sz="2400" spc="45" dirty="0">
                <a:latin typeface="Arial"/>
                <a:cs typeface="Arial"/>
              </a:rPr>
              <a:t>to </a:t>
            </a:r>
            <a:r>
              <a:rPr sz="2400" spc="15" dirty="0">
                <a:latin typeface="Arial"/>
                <a:cs typeface="Arial"/>
              </a:rPr>
              <a:t>the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console.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15327" y="3768693"/>
            <a:ext cx="4398550" cy="2628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9345" y="454716"/>
            <a:ext cx="6679731" cy="3161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73200" y="7467600"/>
            <a:ext cx="10548620" cy="13086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latin typeface="Arial"/>
                <a:cs typeface="Arial"/>
              </a:rPr>
              <a:t>We </a:t>
            </a:r>
            <a:r>
              <a:rPr sz="2800" spc="25" dirty="0">
                <a:latin typeface="Arial"/>
                <a:cs typeface="Arial"/>
              </a:rPr>
              <a:t>we </a:t>
            </a:r>
            <a:r>
              <a:rPr sz="2800" spc="10" dirty="0">
                <a:latin typeface="Arial"/>
                <a:cs typeface="Arial"/>
              </a:rPr>
              <a:t>run </a:t>
            </a:r>
            <a:r>
              <a:rPr sz="2800" spc="20" dirty="0">
                <a:latin typeface="Arial"/>
                <a:cs typeface="Arial"/>
              </a:rPr>
              <a:t>this </a:t>
            </a:r>
            <a:r>
              <a:rPr sz="2800" spc="30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asyncio.run(), </a:t>
            </a:r>
            <a:r>
              <a:rPr sz="2800" spc="25" dirty="0">
                <a:latin typeface="Arial"/>
                <a:cs typeface="Arial"/>
              </a:rPr>
              <a:t>we </a:t>
            </a:r>
            <a:r>
              <a:rPr sz="2800" spc="20" dirty="0">
                <a:latin typeface="Arial"/>
                <a:cs typeface="Arial"/>
              </a:rPr>
              <a:t>can </a:t>
            </a:r>
            <a:r>
              <a:rPr sz="2800" spc="15" dirty="0">
                <a:latin typeface="Arial"/>
                <a:cs typeface="Arial"/>
              </a:rPr>
              <a:t>then </a:t>
            </a:r>
            <a:r>
              <a:rPr sz="2800" spc="-5" dirty="0">
                <a:latin typeface="Arial"/>
                <a:cs typeface="Arial"/>
              </a:rPr>
              <a:t>see </a:t>
            </a:r>
            <a:r>
              <a:rPr sz="2800" spc="25" dirty="0">
                <a:latin typeface="Arial"/>
                <a:cs typeface="Arial"/>
              </a:rPr>
              <a:t>that </a:t>
            </a:r>
            <a:r>
              <a:rPr sz="2800" spc="15" dirty="0">
                <a:latin typeface="Arial"/>
                <a:cs typeface="Arial"/>
              </a:rPr>
              <a:t>the </a:t>
            </a:r>
            <a:r>
              <a:rPr sz="2800" spc="10" dirty="0">
                <a:latin typeface="Arial"/>
                <a:cs typeface="Arial"/>
              </a:rPr>
              <a:t>results </a:t>
            </a:r>
            <a:r>
              <a:rPr sz="2800" spc="30" dirty="0">
                <a:latin typeface="Arial"/>
                <a:cs typeface="Arial"/>
              </a:rPr>
              <a:t>match </a:t>
            </a:r>
            <a:r>
              <a:rPr sz="2800" spc="15" dirty="0">
                <a:latin typeface="Arial"/>
                <a:cs typeface="Arial"/>
              </a:rPr>
              <a:t>the </a:t>
            </a:r>
            <a:r>
              <a:rPr sz="2800" spc="10" dirty="0">
                <a:latin typeface="Arial"/>
                <a:cs typeface="Arial"/>
              </a:rPr>
              <a:t>results </a:t>
            </a:r>
            <a:r>
              <a:rPr sz="2800" spc="25" dirty="0">
                <a:latin typeface="Arial"/>
                <a:cs typeface="Arial"/>
              </a:rPr>
              <a:t>we </a:t>
            </a:r>
            <a:r>
              <a:rPr sz="2800" spc="40" dirty="0">
                <a:latin typeface="Arial"/>
                <a:cs typeface="Arial"/>
              </a:rPr>
              <a:t>got </a:t>
            </a:r>
            <a:r>
              <a:rPr sz="2800" spc="30" dirty="0">
                <a:latin typeface="Arial"/>
                <a:cs typeface="Arial"/>
              </a:rPr>
              <a:t>with </a:t>
            </a:r>
            <a:r>
              <a:rPr sz="2800" spc="20" dirty="0">
                <a:latin typeface="Arial"/>
                <a:cs typeface="Arial"/>
              </a:rPr>
              <a:t>our </a:t>
            </a:r>
            <a:r>
              <a:rPr sz="2800" spc="10" dirty="0">
                <a:latin typeface="Arial"/>
                <a:cs typeface="Arial"/>
              </a:rPr>
              <a:t>generator </a:t>
            </a:r>
            <a:r>
              <a:rPr sz="2800" spc="20" dirty="0">
                <a:latin typeface="Arial"/>
                <a:cs typeface="Arial"/>
              </a:rPr>
              <a:t>coroutines and </a:t>
            </a:r>
            <a:r>
              <a:rPr sz="2800" spc="35" dirty="0">
                <a:latin typeface="Arial"/>
                <a:cs typeface="Arial"/>
              </a:rPr>
              <a:t>custom </a:t>
            </a:r>
            <a:r>
              <a:rPr sz="2800" spc="10" dirty="0">
                <a:latin typeface="Arial"/>
                <a:cs typeface="Arial"/>
              </a:rPr>
              <a:t>event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loop</a:t>
            </a:r>
            <a:r>
              <a:rPr sz="1250" spc="25" dirty="0">
                <a:latin typeface="Arial"/>
                <a:cs typeface="Arial"/>
              </a:rPr>
              <a:t>.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100" spc="-15" dirty="0">
                <a:solidFill>
                  <a:srgbClr val="3D4553"/>
                </a:solidFill>
                <a:latin typeface="Arial"/>
                <a:cs typeface="Arial"/>
              </a:rPr>
              <a:t>\</a:t>
            </a:r>
            <a:endParaRPr sz="110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pc="-690" dirty="0"/>
              <a:t>AsyncIO </a:t>
            </a:r>
            <a:r>
              <a:rPr spc="-484" dirty="0"/>
              <a:t>is </a:t>
            </a:r>
            <a:r>
              <a:rPr spc="-515" dirty="0"/>
              <a:t>not</a:t>
            </a:r>
            <a:r>
              <a:rPr spc="-535" dirty="0"/>
              <a:t> </a:t>
            </a:r>
            <a:r>
              <a:rPr spc="-700" dirty="0"/>
              <a:t>magic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40000" y="5791200"/>
            <a:ext cx="8775065" cy="176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95"/>
              </a:spcBef>
            </a:pPr>
            <a:r>
              <a:rPr sz="2000" spc="15" dirty="0">
                <a:latin typeface="Arial"/>
                <a:cs typeface="Arial"/>
              </a:rPr>
              <a:t>Cooperative </a:t>
            </a:r>
            <a:r>
              <a:rPr sz="2000" spc="20" dirty="0">
                <a:latin typeface="Arial"/>
                <a:cs typeface="Arial"/>
              </a:rPr>
              <a:t>multitasking </a:t>
            </a:r>
            <a:r>
              <a:rPr sz="2000" spc="5" dirty="0">
                <a:latin typeface="Arial"/>
                <a:cs typeface="Arial"/>
              </a:rPr>
              <a:t>has </a:t>
            </a:r>
            <a:r>
              <a:rPr sz="2000" spc="10" dirty="0">
                <a:latin typeface="Arial"/>
                <a:cs typeface="Arial"/>
              </a:rPr>
              <a:t>been </a:t>
            </a:r>
            <a:r>
              <a:rPr sz="2000" spc="5" dirty="0">
                <a:latin typeface="Arial"/>
                <a:cs typeface="Arial"/>
              </a:rPr>
              <a:t>in use </a:t>
            </a:r>
            <a:r>
              <a:rPr sz="2000" spc="25" dirty="0">
                <a:latin typeface="Arial"/>
                <a:cs typeface="Arial"/>
              </a:rPr>
              <a:t>for </a:t>
            </a:r>
            <a:r>
              <a:rPr sz="2000" spc="15" dirty="0">
                <a:latin typeface="Arial"/>
                <a:cs typeface="Arial"/>
              </a:rPr>
              <a:t>many </a:t>
            </a:r>
            <a:r>
              <a:rPr sz="2000" spc="20" dirty="0">
                <a:latin typeface="Arial"/>
                <a:cs typeface="Arial"/>
              </a:rPr>
              <a:t>decades, and was </a:t>
            </a:r>
            <a:r>
              <a:rPr sz="2000" dirty="0">
                <a:latin typeface="Arial"/>
                <a:cs typeface="Arial"/>
              </a:rPr>
              <a:t>even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15" dirty="0">
                <a:latin typeface="Arial"/>
                <a:cs typeface="Arial"/>
              </a:rPr>
              <a:t>core </a:t>
            </a:r>
            <a:r>
              <a:rPr sz="2000" spc="5" dirty="0">
                <a:latin typeface="Arial"/>
                <a:cs typeface="Arial"/>
              </a:rPr>
              <a:t>feature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early </a:t>
            </a:r>
            <a:r>
              <a:rPr sz="2000" spc="40" dirty="0">
                <a:latin typeface="Arial"/>
                <a:cs typeface="Arial"/>
              </a:rPr>
              <a:t>Mac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20" dirty="0">
                <a:latin typeface="Arial"/>
                <a:cs typeface="Arial"/>
              </a:rPr>
              <a:t>and </a:t>
            </a:r>
            <a:r>
              <a:rPr sz="2000" spc="25" dirty="0">
                <a:latin typeface="Arial"/>
                <a:cs typeface="Arial"/>
              </a:rPr>
              <a:t>Windows.  </a:t>
            </a:r>
            <a:r>
              <a:rPr sz="2000" spc="15" dirty="0">
                <a:latin typeface="Arial"/>
                <a:cs typeface="Arial"/>
              </a:rPr>
              <a:t>Coroutines </a:t>
            </a:r>
            <a:r>
              <a:rPr sz="2000" dirty="0">
                <a:latin typeface="Arial"/>
                <a:cs typeface="Arial"/>
              </a:rPr>
              <a:t>have </a:t>
            </a:r>
            <a:r>
              <a:rPr sz="2000" spc="10" dirty="0">
                <a:latin typeface="Arial"/>
                <a:cs typeface="Arial"/>
              </a:rPr>
              <a:t>been </a:t>
            </a:r>
            <a:r>
              <a:rPr sz="2000" dirty="0">
                <a:latin typeface="Arial"/>
                <a:cs typeface="Arial"/>
              </a:rPr>
              <a:t>an </a:t>
            </a:r>
            <a:r>
              <a:rPr sz="2000" spc="10" dirty="0">
                <a:latin typeface="Arial"/>
                <a:cs typeface="Arial"/>
              </a:rPr>
              <a:t>evolving </a:t>
            </a:r>
            <a:r>
              <a:rPr sz="2000" spc="5" dirty="0">
                <a:latin typeface="Arial"/>
                <a:cs typeface="Arial"/>
              </a:rPr>
              <a:t>feature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15" dirty="0">
                <a:latin typeface="Arial"/>
                <a:cs typeface="Arial"/>
              </a:rPr>
              <a:t>the </a:t>
            </a:r>
            <a:r>
              <a:rPr sz="2000" spc="20" dirty="0">
                <a:latin typeface="Arial"/>
                <a:cs typeface="Arial"/>
              </a:rPr>
              <a:t>Python </a:t>
            </a:r>
            <a:r>
              <a:rPr sz="2000" spc="5" dirty="0">
                <a:latin typeface="Arial"/>
                <a:cs typeface="Arial"/>
              </a:rPr>
              <a:t>language </a:t>
            </a:r>
            <a:r>
              <a:rPr sz="2000" spc="25" dirty="0">
                <a:latin typeface="Arial"/>
                <a:cs typeface="Arial"/>
              </a:rPr>
              <a:t>for </a:t>
            </a:r>
            <a:r>
              <a:rPr sz="2000" spc="15" dirty="0">
                <a:latin typeface="Arial"/>
                <a:cs typeface="Arial"/>
              </a:rPr>
              <a:t>well </a:t>
            </a:r>
            <a:r>
              <a:rPr sz="2000" spc="10" dirty="0">
                <a:latin typeface="Arial"/>
                <a:cs typeface="Arial"/>
              </a:rPr>
              <a:t>over </a:t>
            </a:r>
            <a:r>
              <a:rPr sz="2000" spc="-10" dirty="0">
                <a:latin typeface="Arial"/>
                <a:cs typeface="Arial"/>
              </a:rPr>
              <a:t>a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decade.</a:t>
            </a:r>
            <a:endParaRPr sz="20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200"/>
              </a:spcBef>
            </a:pPr>
            <a:r>
              <a:rPr sz="2000" spc="10" dirty="0">
                <a:latin typeface="Arial"/>
                <a:cs typeface="Arial"/>
              </a:rPr>
              <a:t>AsyncIO </a:t>
            </a:r>
            <a:r>
              <a:rPr sz="2000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20" dirty="0">
                <a:latin typeface="Arial"/>
                <a:cs typeface="Arial"/>
              </a:rPr>
              <a:t>framework </a:t>
            </a:r>
            <a:r>
              <a:rPr sz="2000" spc="5" dirty="0">
                <a:latin typeface="Arial"/>
                <a:cs typeface="Arial"/>
              </a:rPr>
              <a:t>has </a:t>
            </a:r>
            <a:r>
              <a:rPr sz="2000" spc="10" dirty="0">
                <a:latin typeface="Arial"/>
                <a:cs typeface="Arial"/>
              </a:rPr>
              <a:t>been </a:t>
            </a:r>
            <a:r>
              <a:rPr sz="2000" spc="15" dirty="0">
                <a:latin typeface="Arial"/>
                <a:cs typeface="Arial"/>
              </a:rPr>
              <a:t>around </a:t>
            </a:r>
            <a:r>
              <a:rPr sz="2000" spc="5" dirty="0">
                <a:latin typeface="Arial"/>
                <a:cs typeface="Arial"/>
              </a:rPr>
              <a:t>in </a:t>
            </a:r>
            <a:r>
              <a:rPr sz="2000" spc="10" dirty="0">
                <a:latin typeface="Arial"/>
                <a:cs typeface="Arial"/>
              </a:rPr>
              <a:t>one </a:t>
            </a:r>
            <a:r>
              <a:rPr sz="2000" spc="30" dirty="0">
                <a:latin typeface="Arial"/>
                <a:cs typeface="Arial"/>
              </a:rPr>
              <a:t>form </a:t>
            </a:r>
            <a:r>
              <a:rPr sz="2000" spc="20" dirty="0">
                <a:latin typeface="Arial"/>
                <a:cs typeface="Arial"/>
              </a:rPr>
              <a:t>or </a:t>
            </a:r>
            <a:r>
              <a:rPr sz="2000" spc="15" dirty="0">
                <a:latin typeface="Arial"/>
                <a:cs typeface="Arial"/>
              </a:rPr>
              <a:t>another </a:t>
            </a:r>
            <a:r>
              <a:rPr sz="2000" spc="25" dirty="0">
                <a:latin typeface="Arial"/>
                <a:cs typeface="Arial"/>
              </a:rPr>
              <a:t>for </a:t>
            </a:r>
            <a:r>
              <a:rPr sz="2000" spc="10" dirty="0">
                <a:latin typeface="Arial"/>
                <a:cs typeface="Arial"/>
              </a:rPr>
              <a:t>over </a:t>
            </a:r>
            <a:r>
              <a:rPr sz="2000" spc="15" dirty="0">
                <a:latin typeface="Arial"/>
                <a:cs typeface="Arial"/>
              </a:rPr>
              <a:t>six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years.</a:t>
            </a: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pc="-690" dirty="0"/>
              <a:t>AsyncIO </a:t>
            </a:r>
            <a:r>
              <a:rPr spc="-484" dirty="0"/>
              <a:t>is </a:t>
            </a:r>
            <a:r>
              <a:rPr spc="-515" dirty="0"/>
              <a:t>not</a:t>
            </a:r>
            <a:r>
              <a:rPr spc="-535" dirty="0"/>
              <a:t> </a:t>
            </a:r>
            <a:r>
              <a:rPr spc="-700" dirty="0"/>
              <a:t>magic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9679" y="5029200"/>
            <a:ext cx="6598920" cy="28916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17800"/>
              </a:lnSpc>
              <a:spcBef>
                <a:spcPts val="125"/>
              </a:spcBef>
            </a:pPr>
            <a:r>
              <a:rPr sz="2000" spc="15" dirty="0">
                <a:latin typeface="Arial"/>
                <a:cs typeface="Arial"/>
              </a:rPr>
              <a:t>None </a:t>
            </a:r>
            <a:r>
              <a:rPr sz="2000" spc="30" dirty="0">
                <a:latin typeface="Arial"/>
                <a:cs typeface="Arial"/>
              </a:rPr>
              <a:t>of it </a:t>
            </a:r>
            <a:r>
              <a:rPr sz="2000" spc="5" dirty="0">
                <a:latin typeface="Arial"/>
                <a:cs typeface="Arial"/>
              </a:rPr>
              <a:t>is </a:t>
            </a:r>
            <a:r>
              <a:rPr sz="2000" spc="20" dirty="0">
                <a:latin typeface="Arial"/>
                <a:cs typeface="Arial"/>
              </a:rPr>
              <a:t>magic. </a:t>
            </a:r>
            <a:r>
              <a:rPr sz="2000" spc="5" dirty="0">
                <a:latin typeface="Arial"/>
                <a:cs typeface="Arial"/>
              </a:rPr>
              <a:t>Everything </a:t>
            </a:r>
            <a:r>
              <a:rPr sz="2000" spc="25" dirty="0">
                <a:latin typeface="Arial"/>
                <a:cs typeface="Arial"/>
              </a:rPr>
              <a:t>we </a:t>
            </a:r>
            <a:r>
              <a:rPr sz="2000" spc="-5" dirty="0">
                <a:latin typeface="Arial"/>
                <a:cs typeface="Arial"/>
              </a:rPr>
              <a:t>see </a:t>
            </a:r>
            <a:r>
              <a:rPr sz="2000" spc="5" dirty="0">
                <a:latin typeface="Arial"/>
                <a:cs typeface="Arial"/>
              </a:rPr>
              <a:t>is </a:t>
            </a:r>
            <a:r>
              <a:rPr sz="2000" spc="15" dirty="0">
                <a:latin typeface="Arial"/>
                <a:cs typeface="Arial"/>
              </a:rPr>
              <a:t>the </a:t>
            </a:r>
            <a:r>
              <a:rPr sz="2000" spc="10" dirty="0">
                <a:latin typeface="Arial"/>
                <a:cs typeface="Arial"/>
              </a:rPr>
              <a:t>result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10" dirty="0">
                <a:latin typeface="Arial"/>
                <a:cs typeface="Arial"/>
              </a:rPr>
              <a:t>iterative </a:t>
            </a:r>
            <a:r>
              <a:rPr sz="2000" spc="20" dirty="0">
                <a:latin typeface="Arial"/>
                <a:cs typeface="Arial"/>
              </a:rPr>
              <a:t>design and development,  </a:t>
            </a:r>
            <a:r>
              <a:rPr sz="2000" spc="25" dirty="0">
                <a:latin typeface="Arial"/>
                <a:cs typeface="Arial"/>
              </a:rPr>
              <a:t>building on </a:t>
            </a:r>
            <a:r>
              <a:rPr sz="2000" spc="50" dirty="0">
                <a:latin typeface="Arial"/>
                <a:cs typeface="Arial"/>
              </a:rPr>
              <a:t>top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10" dirty="0">
                <a:latin typeface="Arial"/>
                <a:cs typeface="Arial"/>
              </a:rPr>
              <a:t>previous </a:t>
            </a:r>
            <a:r>
              <a:rPr sz="2000" spc="5" dirty="0">
                <a:latin typeface="Arial"/>
                <a:cs typeface="Arial"/>
              </a:rPr>
              <a:t>features </a:t>
            </a:r>
            <a:r>
              <a:rPr sz="2000" spc="20" dirty="0">
                <a:latin typeface="Arial"/>
                <a:cs typeface="Arial"/>
              </a:rPr>
              <a:t>or abstractions, </a:t>
            </a:r>
            <a:r>
              <a:rPr sz="2000" spc="10" dirty="0">
                <a:latin typeface="Arial"/>
                <a:cs typeface="Arial"/>
              </a:rPr>
              <a:t>always learning </a:t>
            </a:r>
            <a:r>
              <a:rPr sz="2000" spc="20" dirty="0">
                <a:latin typeface="Arial"/>
                <a:cs typeface="Arial"/>
              </a:rPr>
              <a:t>from </a:t>
            </a:r>
            <a:r>
              <a:rPr sz="2000" spc="10" dirty="0">
                <a:latin typeface="Arial"/>
                <a:cs typeface="Arial"/>
              </a:rPr>
              <a:t>previous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lessons.  </a:t>
            </a:r>
            <a:r>
              <a:rPr sz="2000" spc="15" dirty="0">
                <a:latin typeface="Arial"/>
                <a:cs typeface="Arial"/>
              </a:rPr>
              <a:t>It </a:t>
            </a:r>
            <a:r>
              <a:rPr sz="2000" spc="20" dirty="0">
                <a:latin typeface="Arial"/>
                <a:cs typeface="Arial"/>
              </a:rPr>
              <a:t>just </a:t>
            </a:r>
            <a:r>
              <a:rPr sz="2000" spc="15" dirty="0">
                <a:latin typeface="Arial"/>
                <a:cs typeface="Arial"/>
              </a:rPr>
              <a:t>takes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40" dirty="0">
                <a:latin typeface="Arial"/>
                <a:cs typeface="Arial"/>
              </a:rPr>
              <a:t>bit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20" dirty="0">
                <a:latin typeface="Arial"/>
                <a:cs typeface="Arial"/>
              </a:rPr>
              <a:t>curiosity </a:t>
            </a:r>
            <a:r>
              <a:rPr sz="2000" spc="45" dirty="0">
                <a:latin typeface="Arial"/>
                <a:cs typeface="Arial"/>
              </a:rPr>
              <a:t>to </a:t>
            </a:r>
            <a:r>
              <a:rPr sz="2000" spc="10" dirty="0">
                <a:latin typeface="Arial"/>
                <a:cs typeface="Arial"/>
              </a:rPr>
              <a:t>peel </a:t>
            </a:r>
            <a:r>
              <a:rPr sz="2000" spc="35" dirty="0">
                <a:latin typeface="Arial"/>
                <a:cs typeface="Arial"/>
              </a:rPr>
              <a:t>back </a:t>
            </a:r>
            <a:r>
              <a:rPr sz="2000" spc="15" dirty="0">
                <a:latin typeface="Arial"/>
                <a:cs typeface="Arial"/>
              </a:rPr>
              <a:t>the onion, </a:t>
            </a:r>
            <a:r>
              <a:rPr sz="2000" spc="20" dirty="0">
                <a:latin typeface="Arial"/>
                <a:cs typeface="Arial"/>
              </a:rPr>
              <a:t>decipher </a:t>
            </a:r>
            <a:r>
              <a:rPr sz="2000" spc="15" dirty="0">
                <a:latin typeface="Arial"/>
                <a:cs typeface="Arial"/>
              </a:rPr>
              <a:t>the </a:t>
            </a:r>
            <a:r>
              <a:rPr sz="2000" spc="20" dirty="0">
                <a:latin typeface="Arial"/>
                <a:cs typeface="Arial"/>
              </a:rPr>
              <a:t>motivations, and  understand </a:t>
            </a:r>
            <a:r>
              <a:rPr sz="2000" spc="35" dirty="0">
                <a:latin typeface="Arial"/>
                <a:cs typeface="Arial"/>
              </a:rPr>
              <a:t>how </a:t>
            </a:r>
            <a:r>
              <a:rPr sz="2000" spc="20" dirty="0">
                <a:latin typeface="Arial"/>
                <a:cs typeface="Arial"/>
              </a:rPr>
              <a:t>and </a:t>
            </a:r>
            <a:r>
              <a:rPr sz="2000" spc="30" dirty="0">
                <a:latin typeface="Arial"/>
                <a:cs typeface="Arial"/>
              </a:rPr>
              <a:t>why </a:t>
            </a:r>
            <a:r>
              <a:rPr sz="2000" spc="10" dirty="0">
                <a:latin typeface="Arial"/>
                <a:cs typeface="Arial"/>
              </a:rPr>
              <a:t>each </a:t>
            </a:r>
            <a:r>
              <a:rPr sz="2000" spc="20" dirty="0">
                <a:latin typeface="Arial"/>
                <a:cs typeface="Arial"/>
              </a:rPr>
              <a:t>decision was </a:t>
            </a:r>
            <a:r>
              <a:rPr sz="2000" spc="15" dirty="0">
                <a:latin typeface="Arial"/>
                <a:cs typeface="Arial"/>
              </a:rPr>
              <a:t>made, </a:t>
            </a:r>
            <a:r>
              <a:rPr sz="2000" spc="20" dirty="0">
                <a:latin typeface="Arial"/>
                <a:cs typeface="Arial"/>
              </a:rPr>
              <a:t>and </a:t>
            </a:r>
            <a:r>
              <a:rPr sz="2000" spc="35" dirty="0">
                <a:latin typeface="Arial"/>
                <a:cs typeface="Arial"/>
              </a:rPr>
              <a:t>how </a:t>
            </a:r>
            <a:r>
              <a:rPr sz="2000" spc="25" dirty="0">
                <a:latin typeface="Arial"/>
                <a:cs typeface="Arial"/>
              </a:rPr>
              <a:t>that </a:t>
            </a:r>
            <a:r>
              <a:rPr sz="2000" spc="10" dirty="0">
                <a:latin typeface="Arial"/>
                <a:cs typeface="Arial"/>
              </a:rPr>
              <a:t>influences </a:t>
            </a:r>
            <a:r>
              <a:rPr sz="2000" spc="15" dirty="0">
                <a:latin typeface="Arial"/>
                <a:cs typeface="Arial"/>
              </a:rPr>
              <a:t>the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future.</a:t>
            </a:r>
            <a:endParaRPr sz="20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200"/>
              </a:spcBef>
            </a:pPr>
            <a:r>
              <a:rPr sz="2000" spc="-45" dirty="0">
                <a:latin typeface="Arial"/>
                <a:cs typeface="Arial"/>
              </a:rPr>
              <a:t>We </a:t>
            </a:r>
            <a:r>
              <a:rPr sz="2000" spc="25" dirty="0">
                <a:latin typeface="Arial"/>
                <a:cs typeface="Arial"/>
              </a:rPr>
              <a:t>stand on </a:t>
            </a:r>
            <a:r>
              <a:rPr sz="2000" spc="15" dirty="0">
                <a:latin typeface="Arial"/>
                <a:cs typeface="Arial"/>
              </a:rPr>
              <a:t>the shoulders </a:t>
            </a:r>
            <a:r>
              <a:rPr sz="2000" spc="3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giants.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16299" y="651332"/>
            <a:ext cx="6172200" cy="372653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15" dirty="0">
                <a:solidFill>
                  <a:srgbClr val="B4B4B4"/>
                </a:solidFill>
                <a:latin typeface="Lato Black"/>
                <a:cs typeface="Lato Black"/>
              </a:rPr>
              <a:t>PEP </a:t>
            </a:r>
            <a:r>
              <a:rPr sz="2800" b="1" spc="15" dirty="0">
                <a:solidFill>
                  <a:srgbClr val="B4B4B4"/>
                </a:solidFill>
                <a:latin typeface="Lato Black"/>
                <a:cs typeface="Lato Black"/>
              </a:rPr>
              <a:t>342 – </a:t>
            </a:r>
            <a:r>
              <a:rPr sz="2800" b="1" spc="65" dirty="0">
                <a:solidFill>
                  <a:srgbClr val="B4B4B4"/>
                </a:solidFill>
                <a:latin typeface="Lato Black"/>
                <a:cs typeface="Lato Black"/>
              </a:rPr>
              <a:t>Corou,nes </a:t>
            </a:r>
            <a:r>
              <a:rPr sz="2800" b="1" spc="-25" dirty="0">
                <a:solidFill>
                  <a:srgbClr val="B4B4B4"/>
                </a:solidFill>
                <a:latin typeface="Lato Black"/>
                <a:cs typeface="Lato Black"/>
              </a:rPr>
              <a:t>via </a:t>
            </a:r>
            <a:r>
              <a:rPr sz="2800" b="1" spc="-5" dirty="0">
                <a:solidFill>
                  <a:srgbClr val="B4B4B4"/>
                </a:solidFill>
                <a:latin typeface="Lato Black"/>
                <a:cs typeface="Lato Black"/>
              </a:rPr>
              <a:t>Enhanced</a:t>
            </a:r>
            <a:r>
              <a:rPr sz="2800" b="1" spc="95" dirty="0">
                <a:solidFill>
                  <a:srgbClr val="B4B4B4"/>
                </a:solidFill>
                <a:latin typeface="Lato Black"/>
                <a:cs typeface="Lato Black"/>
              </a:rPr>
              <a:t> </a:t>
            </a:r>
            <a:r>
              <a:rPr sz="2800" b="1" spc="-10" dirty="0">
                <a:solidFill>
                  <a:srgbClr val="B4B4B4"/>
                </a:solidFill>
                <a:latin typeface="Lato Black"/>
                <a:cs typeface="Lato Black"/>
              </a:rPr>
              <a:t>Generators</a:t>
            </a:r>
            <a:endParaRPr sz="2800" b="1" dirty="0">
              <a:latin typeface="Lato Black"/>
              <a:cs typeface="Lato Black"/>
            </a:endParaRPr>
          </a:p>
          <a:p>
            <a:pPr marL="12700" marR="5080">
              <a:lnSpc>
                <a:spcPts val="3700"/>
              </a:lnSpc>
              <a:spcBef>
                <a:spcPts val="310"/>
              </a:spcBef>
            </a:pPr>
            <a:r>
              <a:rPr sz="2800" b="1" spc="-15" dirty="0">
                <a:solidFill>
                  <a:srgbClr val="B4B4B4"/>
                </a:solidFill>
                <a:latin typeface="Lato Black"/>
                <a:cs typeface="Lato Black"/>
              </a:rPr>
              <a:t>PEP </a:t>
            </a:r>
            <a:r>
              <a:rPr sz="2800" b="1" spc="15" dirty="0">
                <a:solidFill>
                  <a:srgbClr val="B4B4B4"/>
                </a:solidFill>
                <a:latin typeface="Lato Black"/>
                <a:cs typeface="Lato Black"/>
              </a:rPr>
              <a:t>380 – </a:t>
            </a:r>
            <a:r>
              <a:rPr sz="2800" b="1" spc="-30" dirty="0">
                <a:solidFill>
                  <a:srgbClr val="B4B4B4"/>
                </a:solidFill>
                <a:latin typeface="Lato Black"/>
                <a:cs typeface="Lato Black"/>
              </a:rPr>
              <a:t>Syntax </a:t>
            </a:r>
            <a:r>
              <a:rPr sz="2800" b="1" spc="-20" dirty="0">
                <a:solidFill>
                  <a:srgbClr val="B4B4B4"/>
                </a:solidFill>
                <a:latin typeface="Lato Black"/>
                <a:cs typeface="Lato Black"/>
              </a:rPr>
              <a:t>for </a:t>
            </a:r>
            <a:r>
              <a:rPr sz="2800" b="1" spc="65" dirty="0">
                <a:solidFill>
                  <a:srgbClr val="B4B4B4"/>
                </a:solidFill>
                <a:latin typeface="Lato Black"/>
                <a:cs typeface="Lato Black"/>
              </a:rPr>
              <a:t>Delega,ng </a:t>
            </a:r>
            <a:r>
              <a:rPr sz="2800" b="1" spc="-20" dirty="0">
                <a:solidFill>
                  <a:srgbClr val="B4B4B4"/>
                </a:solidFill>
                <a:latin typeface="Lato Black"/>
                <a:cs typeface="Lato Black"/>
              </a:rPr>
              <a:t>to </a:t>
            </a:r>
            <a:r>
              <a:rPr sz="2800" b="1" spc="-15" dirty="0">
                <a:solidFill>
                  <a:srgbClr val="B4B4B4"/>
                </a:solidFill>
                <a:latin typeface="Lato Black"/>
                <a:cs typeface="Lato Black"/>
              </a:rPr>
              <a:t>a Subgenerator  PEP </a:t>
            </a:r>
            <a:r>
              <a:rPr sz="2800" b="1" spc="15" dirty="0">
                <a:solidFill>
                  <a:srgbClr val="B4B4B4"/>
                </a:solidFill>
                <a:latin typeface="Lato Black"/>
                <a:cs typeface="Lato Black"/>
              </a:rPr>
              <a:t>3156 – </a:t>
            </a:r>
            <a:r>
              <a:rPr sz="2800" b="1" spc="-10" dirty="0">
                <a:solidFill>
                  <a:srgbClr val="B4B4B4"/>
                </a:solidFill>
                <a:latin typeface="Lato Black"/>
                <a:cs typeface="Lato Black"/>
              </a:rPr>
              <a:t>Asynchronous </a:t>
            </a:r>
            <a:r>
              <a:rPr sz="2800" b="1" spc="-15" dirty="0">
                <a:solidFill>
                  <a:srgbClr val="B4B4B4"/>
                </a:solidFill>
                <a:latin typeface="Lato Black"/>
                <a:cs typeface="Lato Black"/>
              </a:rPr>
              <a:t>IO Support </a:t>
            </a:r>
            <a:r>
              <a:rPr sz="2800" b="1" spc="-20" dirty="0">
                <a:solidFill>
                  <a:srgbClr val="B4B4B4"/>
                </a:solidFill>
                <a:latin typeface="Lato Black"/>
                <a:cs typeface="Lato Black"/>
              </a:rPr>
              <a:t>Rebooted  </a:t>
            </a:r>
            <a:r>
              <a:rPr sz="2800" b="1" spc="-15" dirty="0">
                <a:solidFill>
                  <a:srgbClr val="B4B4B4"/>
                </a:solidFill>
                <a:latin typeface="Lato Black"/>
                <a:cs typeface="Lato Black"/>
              </a:rPr>
              <a:t>PEP </a:t>
            </a:r>
            <a:r>
              <a:rPr sz="2800" b="1" spc="15" dirty="0">
                <a:solidFill>
                  <a:srgbClr val="B4B4B4"/>
                </a:solidFill>
                <a:latin typeface="Lato Black"/>
                <a:cs typeface="Lato Black"/>
              </a:rPr>
              <a:t>492 – </a:t>
            </a:r>
            <a:r>
              <a:rPr sz="2800" b="1" spc="65" dirty="0">
                <a:solidFill>
                  <a:srgbClr val="B4B4B4"/>
                </a:solidFill>
                <a:latin typeface="Lato Black"/>
                <a:cs typeface="Lato Black"/>
              </a:rPr>
              <a:t>Corou,nes </a:t>
            </a:r>
            <a:r>
              <a:rPr sz="2800" b="1" spc="-20" dirty="0">
                <a:solidFill>
                  <a:srgbClr val="B4B4B4"/>
                </a:solidFill>
                <a:latin typeface="Lato Black"/>
                <a:cs typeface="Lato Black"/>
              </a:rPr>
              <a:t>with </a:t>
            </a:r>
            <a:r>
              <a:rPr sz="2800" b="1" spc="-10" dirty="0">
                <a:solidFill>
                  <a:srgbClr val="B4B4B4"/>
                </a:solidFill>
                <a:latin typeface="Lato Black"/>
                <a:cs typeface="Lato Black"/>
              </a:rPr>
              <a:t>async </a:t>
            </a:r>
            <a:r>
              <a:rPr sz="2800" b="1" spc="-5" dirty="0">
                <a:solidFill>
                  <a:srgbClr val="B4B4B4"/>
                </a:solidFill>
                <a:latin typeface="Lato Black"/>
                <a:cs typeface="Lato Black"/>
              </a:rPr>
              <a:t>and </a:t>
            </a:r>
            <a:r>
              <a:rPr sz="2800" b="1" spc="-30" dirty="0">
                <a:solidFill>
                  <a:srgbClr val="B4B4B4"/>
                </a:solidFill>
                <a:latin typeface="Lato Black"/>
                <a:cs typeface="Lato Black"/>
              </a:rPr>
              <a:t>await </a:t>
            </a:r>
            <a:r>
              <a:rPr sz="2800" b="1" spc="-25" dirty="0">
                <a:solidFill>
                  <a:srgbClr val="B4B4B4"/>
                </a:solidFill>
                <a:latin typeface="Lato Black"/>
                <a:cs typeface="Lato Black"/>
              </a:rPr>
              <a:t>syntax  </a:t>
            </a:r>
            <a:r>
              <a:rPr sz="2800" b="1" spc="-15" dirty="0">
                <a:solidFill>
                  <a:srgbClr val="B4B4B4"/>
                </a:solidFill>
                <a:latin typeface="Lato Black"/>
                <a:cs typeface="Lato Black"/>
              </a:rPr>
              <a:t>PEP </a:t>
            </a:r>
            <a:r>
              <a:rPr sz="2800" b="1" spc="15" dirty="0">
                <a:solidFill>
                  <a:srgbClr val="B4B4B4"/>
                </a:solidFill>
                <a:latin typeface="Lato Black"/>
                <a:cs typeface="Lato Black"/>
              </a:rPr>
              <a:t>525 – </a:t>
            </a:r>
            <a:r>
              <a:rPr sz="2800" b="1" spc="-10" dirty="0">
                <a:solidFill>
                  <a:srgbClr val="B4B4B4"/>
                </a:solidFill>
                <a:latin typeface="Lato Black"/>
                <a:cs typeface="Lato Black"/>
              </a:rPr>
              <a:t>Asynchronous</a:t>
            </a:r>
            <a:r>
              <a:rPr sz="2800" b="1" spc="35" dirty="0">
                <a:solidFill>
                  <a:srgbClr val="B4B4B4"/>
                </a:solidFill>
                <a:latin typeface="Lato Black"/>
                <a:cs typeface="Lato Black"/>
              </a:rPr>
              <a:t> </a:t>
            </a:r>
            <a:r>
              <a:rPr sz="2800" b="1" spc="-10" dirty="0">
                <a:solidFill>
                  <a:srgbClr val="B4B4B4"/>
                </a:solidFill>
                <a:latin typeface="Lato Black"/>
                <a:cs typeface="Lato Black"/>
              </a:rPr>
              <a:t>Generators</a:t>
            </a:r>
            <a:endParaRPr sz="2800" b="1" dirty="0">
              <a:latin typeface="Lato Black"/>
              <a:cs typeface="Lato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9449" y="5437189"/>
            <a:ext cx="6565900" cy="2473113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spcBef>
                <a:spcPts val="145"/>
              </a:spcBef>
            </a:pPr>
            <a:r>
              <a:rPr sz="2000" spc="5" dirty="0">
                <a:latin typeface="Arial"/>
                <a:cs typeface="Arial"/>
              </a:rPr>
              <a:t>If </a:t>
            </a:r>
            <a:r>
              <a:rPr sz="2000" spc="20" dirty="0">
                <a:latin typeface="Arial"/>
                <a:cs typeface="Arial"/>
              </a:rPr>
              <a:t>you </a:t>
            </a:r>
            <a:r>
              <a:rPr sz="2000" spc="15" dirty="0">
                <a:latin typeface="Arial"/>
                <a:cs typeface="Arial"/>
              </a:rPr>
              <a:t>enjoyed </a:t>
            </a:r>
            <a:r>
              <a:rPr sz="2000" spc="5" dirty="0">
                <a:latin typeface="Arial"/>
                <a:cs typeface="Arial"/>
              </a:rPr>
              <a:t>any </a:t>
            </a:r>
            <a:r>
              <a:rPr sz="2000" spc="25" dirty="0">
                <a:latin typeface="Arial"/>
                <a:cs typeface="Arial"/>
              </a:rPr>
              <a:t>part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20" dirty="0">
                <a:latin typeface="Arial"/>
                <a:cs typeface="Arial"/>
              </a:rPr>
              <a:t>this </a:t>
            </a:r>
            <a:r>
              <a:rPr sz="2000" spc="15" dirty="0">
                <a:latin typeface="Arial"/>
                <a:cs typeface="Arial"/>
              </a:rPr>
              <a:t>talk, </a:t>
            </a:r>
            <a:r>
              <a:rPr sz="2000" spc="20" dirty="0">
                <a:latin typeface="Arial"/>
                <a:cs typeface="Arial"/>
              </a:rPr>
              <a:t>you will </a:t>
            </a:r>
            <a:r>
              <a:rPr sz="2000" spc="5" dirty="0">
                <a:latin typeface="Arial"/>
                <a:cs typeface="Arial"/>
              </a:rPr>
              <a:t>like </a:t>
            </a:r>
            <a:r>
              <a:rPr sz="2000" spc="10" dirty="0">
                <a:latin typeface="Arial"/>
                <a:cs typeface="Arial"/>
              </a:rPr>
              <a:t>these </a:t>
            </a:r>
            <a:r>
              <a:rPr sz="2000" spc="-10" dirty="0">
                <a:latin typeface="Arial"/>
                <a:cs typeface="Arial"/>
              </a:rPr>
              <a:t>PEPs. </a:t>
            </a:r>
            <a:r>
              <a:rPr sz="2000" spc="-5" dirty="0">
                <a:latin typeface="Arial"/>
                <a:cs typeface="Arial"/>
              </a:rPr>
              <a:t>They </a:t>
            </a:r>
            <a:r>
              <a:rPr sz="2000" spc="-15" dirty="0">
                <a:latin typeface="Arial"/>
                <a:cs typeface="Arial"/>
              </a:rPr>
              <a:t>are </a:t>
            </a:r>
            <a:r>
              <a:rPr sz="2000" spc="15" dirty="0">
                <a:latin typeface="Arial"/>
                <a:cs typeface="Arial"/>
              </a:rPr>
              <a:t>surprisingly </a:t>
            </a:r>
            <a:r>
              <a:rPr sz="2000" spc="5" dirty="0">
                <a:latin typeface="Arial"/>
                <a:cs typeface="Arial"/>
              </a:rPr>
              <a:t>readable.  </a:t>
            </a:r>
            <a:r>
              <a:rPr sz="2000" spc="20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even </a:t>
            </a:r>
            <a:r>
              <a:rPr sz="2000" spc="15" dirty="0">
                <a:latin typeface="Arial"/>
                <a:cs typeface="Arial"/>
              </a:rPr>
              <a:t>if </a:t>
            </a:r>
            <a:r>
              <a:rPr sz="2000" spc="25" dirty="0">
                <a:latin typeface="Arial"/>
                <a:cs typeface="Arial"/>
              </a:rPr>
              <a:t>you're </a:t>
            </a:r>
            <a:r>
              <a:rPr sz="2000" dirty="0">
                <a:latin typeface="Arial"/>
                <a:cs typeface="Arial"/>
              </a:rPr>
              <a:t>already </a:t>
            </a:r>
            <a:r>
              <a:rPr sz="2000" spc="10" dirty="0">
                <a:latin typeface="Arial"/>
                <a:cs typeface="Arial"/>
              </a:rPr>
              <a:t>familiar </a:t>
            </a:r>
            <a:r>
              <a:rPr sz="2000" spc="30" dirty="0">
                <a:latin typeface="Arial"/>
                <a:cs typeface="Arial"/>
              </a:rPr>
              <a:t>with </a:t>
            </a:r>
            <a:r>
              <a:rPr sz="2000" spc="20" dirty="0">
                <a:latin typeface="Arial"/>
                <a:cs typeface="Arial"/>
              </a:rPr>
              <a:t>coroutines or </a:t>
            </a:r>
            <a:r>
              <a:rPr sz="2000" spc="10" dirty="0">
                <a:latin typeface="Arial"/>
                <a:cs typeface="Arial"/>
              </a:rPr>
              <a:t>AsyncIO, </a:t>
            </a:r>
            <a:r>
              <a:rPr sz="2000" spc="-20" dirty="0">
                <a:latin typeface="Arial"/>
                <a:cs typeface="Arial"/>
              </a:rPr>
              <a:t>I </a:t>
            </a:r>
            <a:r>
              <a:rPr sz="2000" spc="35" dirty="0">
                <a:latin typeface="Arial"/>
                <a:cs typeface="Arial"/>
              </a:rPr>
              <a:t>bet </a:t>
            </a:r>
            <a:r>
              <a:rPr sz="2000" spc="30" dirty="0">
                <a:latin typeface="Arial"/>
                <a:cs typeface="Arial"/>
              </a:rPr>
              <a:t>you'll </a:t>
            </a:r>
            <a:r>
              <a:rPr sz="2000" spc="5" dirty="0">
                <a:latin typeface="Arial"/>
                <a:cs typeface="Arial"/>
              </a:rPr>
              <a:t>learn </a:t>
            </a:r>
            <a:r>
              <a:rPr sz="2000" spc="20" dirty="0">
                <a:latin typeface="Arial"/>
                <a:cs typeface="Arial"/>
              </a:rPr>
              <a:t>something  </a:t>
            </a:r>
            <a:r>
              <a:rPr sz="2000" spc="25" dirty="0">
                <a:latin typeface="Arial"/>
                <a:cs typeface="Arial"/>
              </a:rPr>
              <a:t>that </a:t>
            </a:r>
            <a:r>
              <a:rPr sz="2000" spc="20" dirty="0">
                <a:latin typeface="Arial"/>
                <a:cs typeface="Arial"/>
              </a:rPr>
              <a:t>will </a:t>
            </a:r>
            <a:r>
              <a:rPr sz="2000" spc="15" dirty="0">
                <a:latin typeface="Arial"/>
                <a:cs typeface="Arial"/>
              </a:rPr>
              <a:t>help you, </a:t>
            </a:r>
            <a:r>
              <a:rPr sz="2000" spc="20" dirty="0">
                <a:latin typeface="Arial"/>
                <a:cs typeface="Arial"/>
              </a:rPr>
              <a:t>or </a:t>
            </a:r>
            <a:r>
              <a:rPr sz="2000" spc="10" dirty="0">
                <a:latin typeface="Arial"/>
                <a:cs typeface="Arial"/>
              </a:rPr>
              <a:t>influence </a:t>
            </a:r>
            <a:r>
              <a:rPr sz="2000" spc="15" dirty="0">
                <a:latin typeface="Arial"/>
                <a:cs typeface="Arial"/>
              </a:rPr>
              <a:t>the </a:t>
            </a:r>
            <a:r>
              <a:rPr sz="2000" spc="20" dirty="0">
                <a:latin typeface="Arial"/>
                <a:cs typeface="Arial"/>
              </a:rPr>
              <a:t>decisions you </a:t>
            </a:r>
            <a:r>
              <a:rPr sz="2000" spc="10" dirty="0">
                <a:latin typeface="Arial"/>
                <a:cs typeface="Arial"/>
              </a:rPr>
              <a:t>make, </a:t>
            </a:r>
            <a:r>
              <a:rPr sz="2000" spc="5" dirty="0">
                <a:latin typeface="Arial"/>
                <a:cs typeface="Arial"/>
              </a:rPr>
              <a:t>in </a:t>
            </a:r>
            <a:r>
              <a:rPr sz="2000" spc="15" dirty="0">
                <a:latin typeface="Arial"/>
                <a:cs typeface="Arial"/>
              </a:rPr>
              <a:t>the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future.</a:t>
            </a:r>
            <a:endParaRPr sz="20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300"/>
              </a:spcBef>
            </a:pPr>
            <a:r>
              <a:rPr sz="2000" spc="20" dirty="0">
                <a:latin typeface="Arial"/>
                <a:cs typeface="Arial"/>
              </a:rPr>
              <a:t>Maybe next time you </a:t>
            </a:r>
            <a:r>
              <a:rPr sz="2000" spc="-5" dirty="0">
                <a:latin typeface="Arial"/>
                <a:cs typeface="Arial"/>
              </a:rPr>
              <a:t>see </a:t>
            </a:r>
            <a:r>
              <a:rPr sz="2000" spc="15" dirty="0">
                <a:latin typeface="Arial"/>
                <a:cs typeface="Arial"/>
              </a:rPr>
              <a:t>someone </a:t>
            </a:r>
            <a:r>
              <a:rPr sz="2000" spc="25" dirty="0">
                <a:latin typeface="Arial"/>
                <a:cs typeface="Arial"/>
              </a:rPr>
              <a:t>working </a:t>
            </a:r>
            <a:r>
              <a:rPr sz="2000" spc="30" dirty="0">
                <a:latin typeface="Arial"/>
                <a:cs typeface="Arial"/>
              </a:rPr>
              <a:t>with </a:t>
            </a:r>
            <a:r>
              <a:rPr sz="2000" spc="10" dirty="0">
                <a:latin typeface="Arial"/>
                <a:cs typeface="Arial"/>
              </a:rPr>
              <a:t>AsyncIO, </a:t>
            </a:r>
            <a:r>
              <a:rPr sz="2000" spc="20" dirty="0">
                <a:latin typeface="Arial"/>
                <a:cs typeface="Arial"/>
              </a:rPr>
              <a:t>you can </a:t>
            </a:r>
            <a:r>
              <a:rPr sz="2000" spc="5" dirty="0">
                <a:latin typeface="Arial"/>
                <a:cs typeface="Arial"/>
              </a:rPr>
              <a:t>finally say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...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6349" y="2381760"/>
            <a:ext cx="5372100" cy="30604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b="1" spc="-200" dirty="0">
                <a:latin typeface="Arial"/>
                <a:cs typeface="Arial"/>
              </a:rPr>
              <a:t>It's </a:t>
            </a:r>
            <a:r>
              <a:rPr sz="6600" b="1" spc="-325" dirty="0">
                <a:latin typeface="Arial"/>
                <a:cs typeface="Arial"/>
              </a:rPr>
              <a:t>a </a:t>
            </a:r>
            <a:r>
              <a:rPr sz="6600" b="1" spc="-305" dirty="0">
                <a:latin typeface="Arial"/>
                <a:cs typeface="Arial"/>
              </a:rPr>
              <a:t>coroutine, </a:t>
            </a:r>
            <a:r>
              <a:rPr sz="6600" b="1" spc="-95" dirty="0">
                <a:latin typeface="Arial"/>
                <a:cs typeface="Arial"/>
              </a:rPr>
              <a:t>I </a:t>
            </a:r>
            <a:r>
              <a:rPr sz="6600" b="1" spc="-385" dirty="0">
                <a:latin typeface="Arial"/>
                <a:cs typeface="Arial"/>
              </a:rPr>
              <a:t>know</a:t>
            </a:r>
            <a:r>
              <a:rPr sz="6600" b="1" spc="-455" dirty="0">
                <a:latin typeface="Arial"/>
                <a:cs typeface="Arial"/>
              </a:rPr>
              <a:t> </a:t>
            </a:r>
            <a:r>
              <a:rPr sz="6600" b="1" spc="-285" dirty="0">
                <a:latin typeface="Arial"/>
                <a:cs typeface="Arial"/>
              </a:rPr>
              <a:t>this</a:t>
            </a:r>
            <a:r>
              <a:rPr b="1" spc="-285" dirty="0">
                <a:latin typeface="Arial"/>
                <a:cs typeface="Arial"/>
              </a:rPr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2600" y="5029200"/>
            <a:ext cx="121920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4001" y="76200"/>
            <a:ext cx="8510407" cy="579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73400" y="7603560"/>
            <a:ext cx="59436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25" dirty="0">
                <a:latin typeface="Arial"/>
                <a:cs typeface="Arial"/>
              </a:rPr>
              <a:t>… </a:t>
            </a:r>
            <a:r>
              <a:rPr sz="3200" spc="20" dirty="0">
                <a:latin typeface="Arial"/>
                <a:cs typeface="Arial"/>
              </a:rPr>
              <a:t>and </a:t>
            </a:r>
            <a:r>
              <a:rPr sz="3200" spc="5" dirty="0">
                <a:latin typeface="Arial"/>
                <a:cs typeface="Arial"/>
              </a:rPr>
              <a:t>resumes </a:t>
            </a:r>
            <a:r>
              <a:rPr sz="3200" spc="20" dirty="0">
                <a:latin typeface="Arial"/>
                <a:cs typeface="Arial"/>
              </a:rPr>
              <a:t>execution </a:t>
            </a:r>
            <a:r>
              <a:rPr sz="3200" spc="30" dirty="0">
                <a:latin typeface="Arial"/>
                <a:cs typeface="Arial"/>
              </a:rPr>
              <a:t>of </a:t>
            </a:r>
            <a:r>
              <a:rPr sz="3200" spc="15" dirty="0">
                <a:latin typeface="Arial"/>
                <a:cs typeface="Arial"/>
              </a:rPr>
              <a:t>the </a:t>
            </a:r>
            <a:r>
              <a:rPr sz="3200" spc="10" dirty="0">
                <a:latin typeface="Arial"/>
                <a:cs typeface="Arial"/>
              </a:rPr>
              <a:t>original </a:t>
            </a:r>
            <a:r>
              <a:rPr sz="3200" spc="25" dirty="0">
                <a:latin typeface="Arial"/>
                <a:cs typeface="Arial"/>
              </a:rPr>
              <a:t>function </a:t>
            </a:r>
            <a:r>
              <a:rPr sz="3200" spc="5" dirty="0">
                <a:latin typeface="Arial"/>
                <a:cs typeface="Arial"/>
              </a:rPr>
              <a:t>where </a:t>
            </a:r>
            <a:r>
              <a:rPr sz="3200" spc="30" dirty="0">
                <a:latin typeface="Arial"/>
                <a:cs typeface="Arial"/>
              </a:rPr>
              <a:t>it </a:t>
            </a:r>
            <a:r>
              <a:rPr sz="3200" spc="20" dirty="0">
                <a:latin typeface="Arial"/>
                <a:cs typeface="Arial"/>
              </a:rPr>
              <a:t>left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oﬀ.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D42F-2914-45ED-AB56-199647A9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716" y="866989"/>
            <a:ext cx="11044012" cy="6676811"/>
          </a:xfrm>
        </p:spPr>
        <p:txBody>
          <a:bodyPr/>
          <a:lstStyle/>
          <a:p>
            <a:r>
              <a:rPr lang="en-US" dirty="0"/>
              <a:t>THANK YOU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E5546-A71D-49A9-8BD4-EF6B848A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400" y="6858000"/>
            <a:ext cx="4373328" cy="1378374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43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29300" y="2989297"/>
            <a:ext cx="1362075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i="1" spc="-120" dirty="0">
                <a:solidFill>
                  <a:srgbClr val="7F7F7F"/>
                </a:solidFill>
                <a:latin typeface="Arial"/>
                <a:cs typeface="Arial"/>
              </a:rPr>
              <a:t>–</a:t>
            </a:r>
            <a:r>
              <a:rPr sz="1250" b="1" i="1" spc="-120" dirty="0">
                <a:latin typeface="Arial"/>
                <a:cs typeface="Arial"/>
              </a:rPr>
              <a:t>Everyone </a:t>
            </a:r>
            <a:r>
              <a:rPr sz="1250" b="1" i="1" spc="-85" dirty="0">
                <a:latin typeface="Arial"/>
                <a:cs typeface="Arial"/>
              </a:rPr>
              <a:t>in </a:t>
            </a:r>
            <a:r>
              <a:rPr sz="1250" b="1" i="1" spc="-90" dirty="0">
                <a:latin typeface="Arial"/>
                <a:cs typeface="Arial"/>
              </a:rPr>
              <a:t>this</a:t>
            </a:r>
            <a:r>
              <a:rPr sz="1250" b="1" i="1" spc="-70" dirty="0">
                <a:latin typeface="Arial"/>
                <a:cs typeface="Arial"/>
              </a:rPr>
              <a:t> </a:t>
            </a:r>
            <a:r>
              <a:rPr sz="1250" b="1" i="1" spc="-120" dirty="0">
                <a:latin typeface="Arial"/>
                <a:cs typeface="Arial"/>
              </a:rPr>
              <a:t>room</a:t>
            </a:r>
            <a:endParaRPr sz="1250" b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9800" y="1951539"/>
            <a:ext cx="3149600" cy="8686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2240"/>
              </a:lnSpc>
              <a:spcBef>
                <a:spcPts val="90"/>
              </a:spcBef>
            </a:pPr>
            <a:r>
              <a:rPr sz="2800" b="1" spc="-15" dirty="0">
                <a:latin typeface="Lato Light"/>
                <a:cs typeface="Lato Light"/>
              </a:rPr>
              <a:t>But </a:t>
            </a:r>
            <a:r>
              <a:rPr sz="2800" b="1" spc="-10" dirty="0">
                <a:latin typeface="Lato Light"/>
                <a:cs typeface="Lato Light"/>
              </a:rPr>
              <a:t>how </a:t>
            </a:r>
            <a:r>
              <a:rPr sz="2800" b="1" spc="-5" dirty="0">
                <a:latin typeface="Lato Light"/>
                <a:cs typeface="Lato Light"/>
              </a:rPr>
              <a:t>does it</a:t>
            </a:r>
            <a:r>
              <a:rPr sz="2800" b="1" spc="-135" dirty="0">
                <a:latin typeface="Lato Light"/>
                <a:cs typeface="Lato Light"/>
              </a:rPr>
              <a:t> </a:t>
            </a:r>
            <a:r>
              <a:rPr sz="2800" b="1" spc="-10" dirty="0">
                <a:latin typeface="Lato Light"/>
                <a:cs typeface="Lato Light"/>
              </a:rPr>
              <a:t>work?</a:t>
            </a:r>
            <a:endParaRPr sz="2800" b="1" dirty="0">
              <a:latin typeface="Lato Light"/>
              <a:cs typeface="Lato Light"/>
            </a:endParaRPr>
          </a:p>
          <a:p>
            <a:pPr marL="8890" algn="ctr">
              <a:lnSpc>
                <a:spcPts val="2240"/>
              </a:lnSpc>
            </a:pPr>
            <a:r>
              <a:rPr sz="2800" b="1" spc="-65" dirty="0">
                <a:latin typeface="Lato Light"/>
                <a:cs typeface="Lato Light"/>
              </a:rPr>
              <a:t>Tell </a:t>
            </a:r>
            <a:r>
              <a:rPr sz="2800" b="1" spc="-5" dirty="0">
                <a:latin typeface="Lato Light"/>
                <a:cs typeface="Lato Light"/>
              </a:rPr>
              <a:t>me</a:t>
            </a:r>
            <a:r>
              <a:rPr sz="2800" b="1" spc="35" dirty="0">
                <a:latin typeface="Lato Light"/>
                <a:cs typeface="Lato Light"/>
              </a:rPr>
              <a:t> </a:t>
            </a:r>
            <a:r>
              <a:rPr sz="2800" b="1" spc="-15" dirty="0">
                <a:latin typeface="Lato Light"/>
                <a:cs typeface="Lato Light"/>
              </a:rPr>
              <a:t>more!</a:t>
            </a:r>
            <a:endParaRPr sz="2800" b="1" dirty="0">
              <a:latin typeface="Lato Light"/>
              <a:cs typeface="La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2305" y="4876800"/>
            <a:ext cx="6244590" cy="38788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95"/>
              </a:spcBef>
            </a:pPr>
            <a:r>
              <a:rPr sz="3200" dirty="0">
                <a:latin typeface="Arial"/>
                <a:cs typeface="Arial"/>
              </a:rPr>
              <a:t>This </a:t>
            </a:r>
            <a:r>
              <a:rPr sz="3200" spc="10" dirty="0">
                <a:latin typeface="Arial"/>
                <a:cs typeface="Arial"/>
              </a:rPr>
              <a:t>seems </a:t>
            </a:r>
            <a:r>
              <a:rPr sz="3200" spc="5" dirty="0">
                <a:latin typeface="Arial"/>
                <a:cs typeface="Arial"/>
              </a:rPr>
              <a:t>reasonably </a:t>
            </a:r>
            <a:r>
              <a:rPr sz="3200" spc="20" dirty="0">
                <a:latin typeface="Arial"/>
                <a:cs typeface="Arial"/>
              </a:rPr>
              <a:t>straightforward, </a:t>
            </a:r>
            <a:r>
              <a:rPr sz="3200" spc="40" dirty="0">
                <a:latin typeface="Arial"/>
                <a:cs typeface="Arial"/>
              </a:rPr>
              <a:t>but </a:t>
            </a:r>
            <a:r>
              <a:rPr sz="3200" spc="20" dirty="0">
                <a:latin typeface="Arial"/>
                <a:cs typeface="Arial"/>
              </a:rPr>
              <a:t>there's </a:t>
            </a:r>
            <a:r>
              <a:rPr sz="3200" spc="-10" dirty="0">
                <a:latin typeface="Arial"/>
                <a:cs typeface="Arial"/>
              </a:rPr>
              <a:t>a </a:t>
            </a:r>
            <a:r>
              <a:rPr sz="3200" spc="30" dirty="0">
                <a:latin typeface="Arial"/>
                <a:cs typeface="Arial"/>
              </a:rPr>
              <a:t>lot of </a:t>
            </a:r>
            <a:r>
              <a:rPr sz="3200" spc="15" dirty="0">
                <a:latin typeface="Arial"/>
                <a:cs typeface="Arial"/>
              </a:rPr>
              <a:t>details </a:t>
            </a:r>
            <a:r>
              <a:rPr sz="3200" spc="25" dirty="0">
                <a:latin typeface="Arial"/>
                <a:cs typeface="Arial"/>
              </a:rPr>
              <a:t>we </a:t>
            </a:r>
            <a:r>
              <a:rPr sz="3200" spc="15" dirty="0">
                <a:latin typeface="Arial"/>
                <a:cs typeface="Arial"/>
              </a:rPr>
              <a:t>take </a:t>
            </a:r>
            <a:r>
              <a:rPr sz="3200" spc="25" dirty="0">
                <a:latin typeface="Arial"/>
                <a:cs typeface="Arial"/>
              </a:rPr>
              <a:t>for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granted.  </a:t>
            </a:r>
            <a:r>
              <a:rPr sz="3200" spc="-45" dirty="0">
                <a:latin typeface="Arial"/>
                <a:cs typeface="Arial"/>
              </a:rPr>
              <a:t>We </a:t>
            </a:r>
            <a:r>
              <a:rPr sz="3200" spc="20" dirty="0">
                <a:latin typeface="Arial"/>
                <a:cs typeface="Arial"/>
              </a:rPr>
              <a:t>can </a:t>
            </a:r>
            <a:r>
              <a:rPr sz="3200" spc="35" dirty="0">
                <a:latin typeface="Arial"/>
                <a:cs typeface="Arial"/>
              </a:rPr>
              <a:t>go </a:t>
            </a:r>
            <a:r>
              <a:rPr sz="3200" spc="-5" dirty="0">
                <a:latin typeface="Arial"/>
                <a:cs typeface="Arial"/>
              </a:rPr>
              <a:t>deeper.</a:t>
            </a:r>
            <a:endParaRPr sz="32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200"/>
              </a:spcBef>
            </a:pPr>
            <a:r>
              <a:rPr sz="3200" spc="10" dirty="0">
                <a:latin typeface="Arial"/>
                <a:cs typeface="Arial"/>
              </a:rPr>
              <a:t>Now, </a:t>
            </a:r>
            <a:r>
              <a:rPr sz="3200" spc="15" dirty="0">
                <a:latin typeface="Arial"/>
                <a:cs typeface="Arial"/>
              </a:rPr>
              <a:t>James </a:t>
            </a:r>
            <a:r>
              <a:rPr sz="3200" spc="20" dirty="0">
                <a:latin typeface="Arial"/>
                <a:cs typeface="Arial"/>
              </a:rPr>
              <a:t>stole </a:t>
            </a:r>
            <a:r>
              <a:rPr sz="3200" spc="-10" dirty="0">
                <a:latin typeface="Arial"/>
                <a:cs typeface="Arial"/>
              </a:rPr>
              <a:t>a </a:t>
            </a:r>
            <a:r>
              <a:rPr sz="3200" spc="40" dirty="0">
                <a:latin typeface="Arial"/>
                <a:cs typeface="Arial"/>
              </a:rPr>
              <a:t>bit </a:t>
            </a:r>
            <a:r>
              <a:rPr sz="3200" spc="30" dirty="0">
                <a:latin typeface="Arial"/>
                <a:cs typeface="Arial"/>
              </a:rPr>
              <a:t>of my </a:t>
            </a:r>
            <a:r>
              <a:rPr sz="3200" spc="20" dirty="0">
                <a:latin typeface="Arial"/>
                <a:cs typeface="Arial"/>
              </a:rPr>
              <a:t>thunder </a:t>
            </a:r>
            <a:r>
              <a:rPr sz="3200" dirty="0">
                <a:latin typeface="Arial"/>
                <a:cs typeface="Arial"/>
              </a:rPr>
              <a:t>yesterday, </a:t>
            </a:r>
            <a:r>
              <a:rPr sz="3200" spc="40" dirty="0">
                <a:latin typeface="Arial"/>
                <a:cs typeface="Arial"/>
              </a:rPr>
              <a:t>but </a:t>
            </a:r>
            <a:r>
              <a:rPr sz="3200" spc="10" dirty="0">
                <a:latin typeface="Arial"/>
                <a:cs typeface="Arial"/>
              </a:rPr>
              <a:t>hang </a:t>
            </a:r>
            <a:r>
              <a:rPr sz="3200" spc="5" dirty="0">
                <a:latin typeface="Arial"/>
                <a:cs typeface="Arial"/>
              </a:rPr>
              <a:t>in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there.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2400" y="186016"/>
            <a:ext cx="7186206" cy="5212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800" y="6172200"/>
            <a:ext cx="10102215" cy="2549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95"/>
              </a:spcBef>
            </a:pPr>
            <a:r>
              <a:rPr sz="2400" spc="10" dirty="0">
                <a:latin typeface="Arial"/>
                <a:cs typeface="Arial"/>
              </a:rPr>
              <a:t>So,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20" dirty="0">
                <a:latin typeface="Arial"/>
                <a:cs typeface="Arial"/>
              </a:rPr>
              <a:t>you </a:t>
            </a:r>
            <a:r>
              <a:rPr sz="2400" spc="15" dirty="0">
                <a:latin typeface="Arial"/>
                <a:cs typeface="Arial"/>
              </a:rPr>
              <a:t>may know, </a:t>
            </a:r>
            <a:r>
              <a:rPr sz="2400" spc="20" dirty="0">
                <a:latin typeface="Arial"/>
                <a:cs typeface="Arial"/>
              </a:rPr>
              <a:t>CPython </a:t>
            </a:r>
            <a:r>
              <a:rPr sz="2400" spc="5" dirty="0">
                <a:latin typeface="Arial"/>
                <a:cs typeface="Arial"/>
              </a:rPr>
              <a:t>uses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0" dirty="0">
                <a:latin typeface="Arial"/>
                <a:cs typeface="Arial"/>
              </a:rPr>
              <a:t>virtual </a:t>
            </a:r>
            <a:r>
              <a:rPr sz="2400" spc="15" dirty="0">
                <a:latin typeface="Arial"/>
                <a:cs typeface="Arial"/>
              </a:rPr>
              <a:t>machine </a:t>
            </a:r>
            <a:r>
              <a:rPr sz="2400" spc="45" dirty="0">
                <a:latin typeface="Arial"/>
                <a:cs typeface="Arial"/>
              </a:rPr>
              <a:t>to </a:t>
            </a:r>
            <a:r>
              <a:rPr sz="2400" spc="15" dirty="0">
                <a:latin typeface="Arial"/>
                <a:cs typeface="Arial"/>
              </a:rPr>
              <a:t>execute </a:t>
            </a:r>
            <a:r>
              <a:rPr sz="2400" spc="20" dirty="0">
                <a:latin typeface="Arial"/>
                <a:cs typeface="Arial"/>
              </a:rPr>
              <a:t>our programs, and </a:t>
            </a:r>
            <a:r>
              <a:rPr sz="2400" spc="30" dirty="0">
                <a:latin typeface="Arial"/>
                <a:cs typeface="Arial"/>
              </a:rPr>
              <a:t>it </a:t>
            </a:r>
            <a:r>
              <a:rPr sz="2400" spc="20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10" dirty="0">
                <a:latin typeface="Arial"/>
                <a:cs typeface="Arial"/>
              </a:rPr>
              <a:t>amazing </a:t>
            </a:r>
            <a:r>
              <a:rPr sz="2400" spc="20" dirty="0">
                <a:latin typeface="Arial"/>
                <a:cs typeface="Arial"/>
              </a:rPr>
              <a:t>utility </a:t>
            </a:r>
            <a:r>
              <a:rPr sz="2400" spc="45" dirty="0">
                <a:latin typeface="Arial"/>
                <a:cs typeface="Arial"/>
              </a:rPr>
              <a:t>to </a:t>
            </a:r>
            <a:r>
              <a:rPr sz="2400" spc="10" dirty="0">
                <a:latin typeface="Arial"/>
                <a:cs typeface="Arial"/>
              </a:rPr>
              <a:t>peer </a:t>
            </a:r>
            <a:r>
              <a:rPr sz="2400" spc="15" dirty="0">
                <a:latin typeface="Arial"/>
                <a:cs typeface="Arial"/>
              </a:rPr>
              <a:t>under the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covers.  </a:t>
            </a: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65" dirty="0">
                <a:latin typeface="Arial"/>
                <a:cs typeface="Arial"/>
              </a:rPr>
              <a:t>“dis” </a:t>
            </a:r>
            <a:r>
              <a:rPr sz="2400" spc="20" dirty="0">
                <a:latin typeface="Arial"/>
                <a:cs typeface="Arial"/>
              </a:rPr>
              <a:t>module, </a:t>
            </a:r>
            <a:r>
              <a:rPr sz="2400" spc="25" dirty="0">
                <a:latin typeface="Arial"/>
                <a:cs typeface="Arial"/>
              </a:rPr>
              <a:t>short for </a:t>
            </a:r>
            <a:r>
              <a:rPr sz="2400" spc="30" dirty="0">
                <a:latin typeface="Arial"/>
                <a:cs typeface="Arial"/>
              </a:rPr>
              <a:t>“disassemble”, </a:t>
            </a:r>
            <a:r>
              <a:rPr sz="2400" spc="20" dirty="0">
                <a:latin typeface="Arial"/>
                <a:cs typeface="Arial"/>
              </a:rPr>
              <a:t>can </a:t>
            </a:r>
            <a:r>
              <a:rPr sz="2400" spc="10" dirty="0">
                <a:latin typeface="Arial"/>
                <a:cs typeface="Arial"/>
              </a:rPr>
              <a:t>give us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5" dirty="0">
                <a:latin typeface="Arial"/>
                <a:cs typeface="Arial"/>
              </a:rPr>
              <a:t>human </a:t>
            </a:r>
            <a:r>
              <a:rPr sz="2400" spc="5" dirty="0">
                <a:latin typeface="Arial"/>
                <a:cs typeface="Arial"/>
              </a:rPr>
              <a:t>readable </a:t>
            </a:r>
            <a:r>
              <a:rPr sz="2400" spc="15" dirty="0">
                <a:latin typeface="Arial"/>
                <a:cs typeface="Arial"/>
              </a:rPr>
              <a:t>listing </a:t>
            </a:r>
            <a:r>
              <a:rPr sz="2400" spc="30" dirty="0">
                <a:latin typeface="Arial"/>
                <a:cs typeface="Arial"/>
              </a:rPr>
              <a:t>of </a:t>
            </a:r>
            <a:r>
              <a:rPr sz="2400" spc="15" dirty="0">
                <a:latin typeface="Arial"/>
                <a:cs typeface="Arial"/>
              </a:rPr>
              <a:t>the </a:t>
            </a:r>
            <a:r>
              <a:rPr sz="2400" spc="30" dirty="0">
                <a:latin typeface="Arial"/>
                <a:cs typeface="Arial"/>
              </a:rPr>
              <a:t>compiled </a:t>
            </a:r>
            <a:r>
              <a:rPr sz="2400" spc="45" dirty="0">
                <a:latin typeface="Arial"/>
                <a:cs typeface="Arial"/>
              </a:rPr>
              <a:t>“byte </a:t>
            </a:r>
            <a:r>
              <a:rPr sz="2400" spc="55" dirty="0">
                <a:latin typeface="Arial"/>
                <a:cs typeface="Arial"/>
              </a:rPr>
              <a:t>code” </a:t>
            </a:r>
            <a:r>
              <a:rPr sz="2400" spc="25" dirty="0">
                <a:latin typeface="Arial"/>
                <a:cs typeface="Arial"/>
              </a:rPr>
              <a:t>for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each </a:t>
            </a:r>
            <a:r>
              <a:rPr sz="2400" spc="25" dirty="0">
                <a:latin typeface="Arial"/>
                <a:cs typeface="Arial"/>
              </a:rPr>
              <a:t>function.</a:t>
            </a:r>
            <a:endParaRPr sz="24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latin typeface="Arial"/>
                <a:cs typeface="Arial"/>
              </a:rPr>
              <a:t>This </a:t>
            </a:r>
            <a:r>
              <a:rPr sz="2400" spc="25" dirty="0">
                <a:latin typeface="Arial"/>
                <a:cs typeface="Arial"/>
              </a:rPr>
              <a:t>byte </a:t>
            </a:r>
            <a:r>
              <a:rPr sz="2400" spc="35" dirty="0">
                <a:latin typeface="Arial"/>
                <a:cs typeface="Arial"/>
              </a:rPr>
              <a:t>code </a:t>
            </a:r>
            <a:r>
              <a:rPr sz="2400" spc="5" dirty="0">
                <a:latin typeface="Arial"/>
                <a:cs typeface="Arial"/>
              </a:rPr>
              <a:t>is </a:t>
            </a:r>
            <a:r>
              <a:rPr sz="2400" spc="15" dirty="0">
                <a:latin typeface="Arial"/>
                <a:cs typeface="Arial"/>
              </a:rPr>
              <a:t>the </a:t>
            </a:r>
            <a:r>
              <a:rPr sz="2400" spc="25" dirty="0">
                <a:latin typeface="Arial"/>
                <a:cs typeface="Arial"/>
              </a:rPr>
              <a:t>exact </a:t>
            </a:r>
            <a:r>
              <a:rPr sz="2400" spc="20" dirty="0">
                <a:latin typeface="Arial"/>
                <a:cs typeface="Arial"/>
              </a:rPr>
              <a:t>instructions </a:t>
            </a:r>
            <a:r>
              <a:rPr sz="2400" spc="15" dirty="0">
                <a:latin typeface="Arial"/>
                <a:cs typeface="Arial"/>
              </a:rPr>
              <a:t>used </a:t>
            </a:r>
            <a:r>
              <a:rPr sz="2400" spc="35" dirty="0">
                <a:latin typeface="Arial"/>
                <a:cs typeface="Arial"/>
              </a:rPr>
              <a:t>by </a:t>
            </a:r>
            <a:r>
              <a:rPr sz="2400" spc="15" dirty="0">
                <a:latin typeface="Arial"/>
                <a:cs typeface="Arial"/>
              </a:rPr>
              <a:t>the </a:t>
            </a:r>
            <a:r>
              <a:rPr sz="2400" spc="10" dirty="0">
                <a:latin typeface="Arial"/>
                <a:cs typeface="Arial"/>
              </a:rPr>
              <a:t>virtual </a:t>
            </a:r>
            <a:r>
              <a:rPr sz="2400" spc="15" dirty="0">
                <a:latin typeface="Arial"/>
                <a:cs typeface="Arial"/>
              </a:rPr>
              <a:t>machine, </a:t>
            </a:r>
            <a:r>
              <a:rPr sz="2400" spc="20" dirty="0">
                <a:latin typeface="Arial"/>
                <a:cs typeface="Arial"/>
              </a:rPr>
              <a:t>or </a:t>
            </a:r>
            <a:r>
              <a:rPr sz="2400" spc="15" dirty="0">
                <a:latin typeface="Arial"/>
                <a:cs typeface="Arial"/>
              </a:rPr>
              <a:t>runtime, </a:t>
            </a:r>
            <a:r>
              <a:rPr sz="2400" spc="45" dirty="0">
                <a:latin typeface="Arial"/>
                <a:cs typeface="Arial"/>
              </a:rPr>
              <a:t>to </a:t>
            </a:r>
            <a:r>
              <a:rPr sz="2400" spc="15" dirty="0">
                <a:latin typeface="Arial"/>
                <a:cs typeface="Arial"/>
              </a:rPr>
              <a:t>execute </a:t>
            </a:r>
            <a:r>
              <a:rPr sz="2400" spc="20" dirty="0">
                <a:latin typeface="Arial"/>
                <a:cs typeface="Arial"/>
              </a:rPr>
              <a:t>our Python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30" dirty="0">
                <a:latin typeface="Arial"/>
                <a:cs typeface="Arial"/>
              </a:rPr>
              <a:t>code.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06600" y="228600"/>
            <a:ext cx="8382000" cy="5747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71106" y="6324600"/>
            <a:ext cx="5462587" cy="23764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95"/>
              </a:spcBef>
            </a:pPr>
            <a:r>
              <a:rPr sz="2000" dirty="0">
                <a:latin typeface="Arial"/>
                <a:cs typeface="Arial"/>
              </a:rPr>
              <a:t>This </a:t>
            </a:r>
            <a:r>
              <a:rPr sz="2000" spc="5" dirty="0">
                <a:latin typeface="Arial"/>
                <a:cs typeface="Arial"/>
              </a:rPr>
              <a:t>is </a:t>
            </a:r>
            <a:r>
              <a:rPr sz="2000" spc="15" dirty="0">
                <a:latin typeface="Arial"/>
                <a:cs typeface="Arial"/>
              </a:rPr>
              <a:t>the </a:t>
            </a:r>
            <a:r>
              <a:rPr sz="2000" spc="35" dirty="0">
                <a:latin typeface="Arial"/>
                <a:cs typeface="Arial"/>
              </a:rPr>
              <a:t>output </a:t>
            </a:r>
            <a:r>
              <a:rPr sz="2000" spc="25" dirty="0">
                <a:latin typeface="Arial"/>
                <a:cs typeface="Arial"/>
              </a:rPr>
              <a:t>we get </a:t>
            </a:r>
            <a:r>
              <a:rPr sz="2000" spc="20" dirty="0">
                <a:latin typeface="Arial"/>
                <a:cs typeface="Arial"/>
              </a:rPr>
              <a:t>when </a:t>
            </a:r>
            <a:r>
              <a:rPr sz="2000" spc="15" dirty="0">
                <a:latin typeface="Arial"/>
                <a:cs typeface="Arial"/>
              </a:rPr>
              <a:t>disassembling </a:t>
            </a:r>
            <a:r>
              <a:rPr sz="2000" spc="20" dirty="0">
                <a:latin typeface="Arial"/>
                <a:cs typeface="Arial"/>
              </a:rPr>
              <a:t>our </a:t>
            </a:r>
            <a:r>
              <a:rPr sz="2000" spc="-15" dirty="0">
                <a:latin typeface="Arial"/>
                <a:cs typeface="Arial"/>
              </a:rPr>
              <a:t>square() </a:t>
            </a:r>
            <a:r>
              <a:rPr sz="2000" spc="20" dirty="0">
                <a:latin typeface="Arial"/>
                <a:cs typeface="Arial"/>
              </a:rPr>
              <a:t>and </a:t>
            </a:r>
            <a:r>
              <a:rPr sz="2000" spc="-20" dirty="0">
                <a:latin typeface="Arial"/>
                <a:cs typeface="Arial"/>
              </a:rPr>
              <a:t>main()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functions</a:t>
            </a:r>
            <a:endParaRPr sz="2000" dirty="0">
              <a:latin typeface="Arial"/>
              <a:cs typeface="Arial"/>
            </a:endParaRPr>
          </a:p>
          <a:p>
            <a:pPr marL="12700" marR="5080" algn="ctr">
              <a:lnSpc>
                <a:spcPct val="113300"/>
              </a:lnSpc>
              <a:spcBef>
                <a:spcPts val="100"/>
              </a:spcBef>
            </a:pPr>
            <a:r>
              <a:rPr sz="2000" spc="15" dirty="0">
                <a:latin typeface="Arial"/>
                <a:cs typeface="Arial"/>
              </a:rPr>
              <a:t>It </a:t>
            </a:r>
            <a:r>
              <a:rPr sz="2000" spc="25" dirty="0">
                <a:latin typeface="Arial"/>
                <a:cs typeface="Arial"/>
              </a:rPr>
              <a:t>looks </a:t>
            </a:r>
            <a:r>
              <a:rPr sz="2000" spc="10" dirty="0">
                <a:latin typeface="Arial"/>
                <a:cs typeface="Arial"/>
              </a:rPr>
              <a:t>more </a:t>
            </a:r>
            <a:r>
              <a:rPr sz="2000" spc="30" dirty="0">
                <a:latin typeface="Arial"/>
                <a:cs typeface="Arial"/>
              </a:rPr>
              <a:t>complicated </a:t>
            </a:r>
            <a:r>
              <a:rPr sz="2000" spc="5" dirty="0">
                <a:latin typeface="Arial"/>
                <a:cs typeface="Arial"/>
              </a:rPr>
              <a:t>like </a:t>
            </a:r>
            <a:r>
              <a:rPr sz="2000" spc="15" dirty="0">
                <a:latin typeface="Arial"/>
                <a:cs typeface="Arial"/>
              </a:rPr>
              <a:t>this, </a:t>
            </a:r>
            <a:r>
              <a:rPr sz="2000" spc="40" dirty="0">
                <a:latin typeface="Arial"/>
                <a:cs typeface="Arial"/>
              </a:rPr>
              <a:t>but </a:t>
            </a:r>
            <a:r>
              <a:rPr sz="2000" spc="15" dirty="0">
                <a:latin typeface="Arial"/>
                <a:cs typeface="Arial"/>
              </a:rPr>
              <a:t>if </a:t>
            </a:r>
            <a:r>
              <a:rPr sz="2000" spc="25" dirty="0">
                <a:latin typeface="Arial"/>
                <a:cs typeface="Arial"/>
              </a:rPr>
              <a:t>we </a:t>
            </a:r>
            <a:r>
              <a:rPr sz="2000" spc="15" dirty="0">
                <a:latin typeface="Arial"/>
                <a:cs typeface="Arial"/>
              </a:rPr>
              <a:t>keep asking </a:t>
            </a:r>
            <a:r>
              <a:rPr sz="2000" spc="20" dirty="0">
                <a:latin typeface="Arial"/>
                <a:cs typeface="Arial"/>
              </a:rPr>
              <a:t>questions and </a:t>
            </a:r>
            <a:r>
              <a:rPr sz="2000" spc="25" dirty="0">
                <a:latin typeface="Arial"/>
                <a:cs typeface="Arial"/>
              </a:rPr>
              <a:t>digging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deeper,  </a:t>
            </a:r>
            <a:r>
              <a:rPr sz="2000" spc="30" dirty="0">
                <a:latin typeface="Arial"/>
                <a:cs typeface="Arial"/>
              </a:rPr>
              <a:t>it </a:t>
            </a:r>
            <a:r>
              <a:rPr sz="2000" spc="20" dirty="0">
                <a:latin typeface="Arial"/>
                <a:cs typeface="Arial"/>
              </a:rPr>
              <a:t>will </a:t>
            </a:r>
            <a:r>
              <a:rPr sz="2000" dirty="0">
                <a:latin typeface="Arial"/>
                <a:cs typeface="Arial"/>
              </a:rPr>
              <a:t>all </a:t>
            </a:r>
            <a:r>
              <a:rPr sz="2000" spc="20" dirty="0">
                <a:latin typeface="Arial"/>
                <a:cs typeface="Arial"/>
              </a:rPr>
              <a:t>start </a:t>
            </a:r>
            <a:r>
              <a:rPr sz="2000" spc="45" dirty="0">
                <a:latin typeface="Arial"/>
                <a:cs typeface="Arial"/>
              </a:rPr>
              <a:t>to </a:t>
            </a:r>
            <a:r>
              <a:rPr sz="2000" spc="15" dirty="0">
                <a:latin typeface="Arial"/>
                <a:cs typeface="Arial"/>
              </a:rPr>
              <a:t>make </a:t>
            </a:r>
            <a:r>
              <a:rPr sz="2000" spc="10" dirty="0">
                <a:latin typeface="Arial"/>
                <a:cs typeface="Arial"/>
              </a:rPr>
              <a:t>more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sense.</a:t>
            </a:r>
          </a:p>
          <a:p>
            <a:pPr marL="12700" algn="ctr">
              <a:lnSpc>
                <a:spcPct val="100000"/>
              </a:lnSpc>
              <a:spcBef>
                <a:spcPts val="300"/>
              </a:spcBef>
            </a:pPr>
            <a:r>
              <a:rPr sz="2000" spc="-45" dirty="0">
                <a:latin typeface="Arial"/>
                <a:cs typeface="Arial"/>
              </a:rPr>
              <a:t>We </a:t>
            </a:r>
            <a:r>
              <a:rPr sz="2000" spc="20" dirty="0">
                <a:latin typeface="Arial"/>
                <a:cs typeface="Arial"/>
              </a:rPr>
              <a:t>just </a:t>
            </a:r>
            <a:r>
              <a:rPr sz="2000" spc="10" dirty="0">
                <a:latin typeface="Arial"/>
                <a:cs typeface="Arial"/>
              </a:rPr>
              <a:t>need </a:t>
            </a:r>
            <a:r>
              <a:rPr sz="2000" spc="45" dirty="0">
                <a:latin typeface="Arial"/>
                <a:cs typeface="Arial"/>
              </a:rPr>
              <a:t>to </a:t>
            </a:r>
            <a:r>
              <a:rPr sz="2000" spc="20" dirty="0">
                <a:latin typeface="Arial"/>
                <a:cs typeface="Arial"/>
              </a:rPr>
              <a:t>understand </a:t>
            </a:r>
            <a:r>
              <a:rPr sz="2000" spc="15" dirty="0">
                <a:latin typeface="Arial"/>
                <a:cs typeface="Arial"/>
              </a:rPr>
              <a:t>the </a:t>
            </a:r>
            <a:r>
              <a:rPr sz="2000" spc="35" dirty="0">
                <a:latin typeface="Arial"/>
                <a:cs typeface="Arial"/>
              </a:rPr>
              <a:t>context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35" dirty="0">
                <a:latin typeface="Arial"/>
                <a:cs typeface="Arial"/>
              </a:rPr>
              <a:t>how </a:t>
            </a:r>
            <a:r>
              <a:rPr sz="2000" spc="15" dirty="0">
                <a:latin typeface="Arial"/>
                <a:cs typeface="Arial"/>
              </a:rPr>
              <a:t>the runtime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works.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2900" y="2210646"/>
            <a:ext cx="469582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CPython uses a </a:t>
            </a:r>
            <a:r>
              <a:rPr sz="1900" b="0" spc="-15" dirty="0">
                <a:solidFill>
                  <a:srgbClr val="B4B4B4"/>
                </a:solidFill>
                <a:latin typeface="Lato Light"/>
                <a:cs typeface="Lato Light"/>
              </a:rPr>
              <a:t>“stack </a:t>
            </a: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based” virtual</a:t>
            </a:r>
            <a:r>
              <a:rPr sz="1900" b="0" spc="-110" dirty="0">
                <a:solidFill>
                  <a:srgbClr val="B4B4B4"/>
                </a:solidFill>
                <a:latin typeface="Lato Light"/>
                <a:cs typeface="Lato Light"/>
              </a:rPr>
              <a:t> </a:t>
            </a: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machine</a:t>
            </a:r>
            <a:endParaRPr sz="1900">
              <a:latin typeface="Lato Light"/>
              <a:cs typeface="Lato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778510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30" dirty="0">
                <a:latin typeface="Arial"/>
                <a:cs typeface="Arial"/>
              </a:rPr>
              <a:t>might </a:t>
            </a:r>
            <a:r>
              <a:rPr sz="1250" spc="10" dirty="0">
                <a:latin typeface="Arial"/>
                <a:cs typeface="Arial"/>
              </a:rPr>
              <a:t>also </a:t>
            </a:r>
            <a:r>
              <a:rPr sz="1250" spc="15" dirty="0">
                <a:latin typeface="Arial"/>
                <a:cs typeface="Arial"/>
              </a:rPr>
              <a:t>know, the </a:t>
            </a:r>
            <a:r>
              <a:rPr sz="1250" spc="20" dirty="0">
                <a:latin typeface="Arial"/>
                <a:cs typeface="Arial"/>
              </a:rPr>
              <a:t>CPython </a:t>
            </a:r>
            <a:r>
              <a:rPr sz="1250" spc="15" dirty="0">
                <a:latin typeface="Arial"/>
                <a:cs typeface="Arial"/>
              </a:rPr>
              <a:t>runtime </a:t>
            </a:r>
            <a:r>
              <a:rPr sz="1250" spc="5" dirty="0">
                <a:latin typeface="Arial"/>
                <a:cs typeface="Arial"/>
              </a:rPr>
              <a:t>uses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45" dirty="0">
                <a:latin typeface="Arial"/>
                <a:cs typeface="Arial"/>
              </a:rPr>
              <a:t>“stack </a:t>
            </a:r>
            <a:r>
              <a:rPr sz="1250" spc="40" dirty="0">
                <a:latin typeface="Arial"/>
                <a:cs typeface="Arial"/>
              </a:rPr>
              <a:t>based” </a:t>
            </a:r>
            <a:r>
              <a:rPr sz="1250" spc="10" dirty="0">
                <a:latin typeface="Arial"/>
                <a:cs typeface="Arial"/>
              </a:rPr>
              <a:t>virtual </a:t>
            </a:r>
            <a:r>
              <a:rPr sz="1250" spc="15" dirty="0">
                <a:latin typeface="Arial"/>
                <a:cs typeface="Arial"/>
              </a:rPr>
              <a:t>machine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execute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instructions.  </a:t>
            </a:r>
            <a:r>
              <a:rPr sz="1250" spc="-15" dirty="0">
                <a:latin typeface="Arial"/>
                <a:cs typeface="Arial"/>
              </a:rPr>
              <a:t>There are </a:t>
            </a:r>
            <a:r>
              <a:rPr sz="1250" spc="25" dirty="0">
                <a:latin typeface="Arial"/>
                <a:cs typeface="Arial"/>
              </a:rPr>
              <a:t>no </a:t>
            </a:r>
            <a:r>
              <a:rPr sz="1250" spc="30" dirty="0">
                <a:latin typeface="Arial"/>
                <a:cs typeface="Arial"/>
              </a:rPr>
              <a:t>“registers”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30" dirty="0">
                <a:latin typeface="Arial"/>
                <a:cs typeface="Arial"/>
              </a:rPr>
              <a:t>might </a:t>
            </a:r>
            <a:r>
              <a:rPr sz="1250" spc="-5" dirty="0">
                <a:latin typeface="Arial"/>
                <a:cs typeface="Arial"/>
              </a:rPr>
              <a:t>see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5" dirty="0">
                <a:latin typeface="Arial"/>
                <a:cs typeface="Arial"/>
              </a:rPr>
              <a:t>use in </a:t>
            </a:r>
            <a:r>
              <a:rPr sz="1250" spc="15" dirty="0">
                <a:latin typeface="Arial"/>
                <a:cs typeface="Arial"/>
              </a:rPr>
              <a:t>assembly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programming.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10" dirty="0">
                <a:latin typeface="Arial"/>
                <a:cs typeface="Arial"/>
              </a:rPr>
              <a:t>needs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24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operate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20" dirty="0">
                <a:latin typeface="Arial"/>
                <a:cs typeface="Arial"/>
              </a:rPr>
              <a:t>some piece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data,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data </a:t>
            </a:r>
            <a:r>
              <a:rPr sz="1250" spc="30" dirty="0">
                <a:latin typeface="Arial"/>
                <a:cs typeface="Arial"/>
              </a:rPr>
              <a:t>must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20" dirty="0">
                <a:latin typeface="Arial"/>
                <a:cs typeface="Arial"/>
              </a:rPr>
              <a:t>first </a:t>
            </a:r>
            <a:r>
              <a:rPr sz="1250" spc="40" dirty="0">
                <a:latin typeface="Arial"/>
                <a:cs typeface="Arial"/>
              </a:rPr>
              <a:t>put </a:t>
            </a:r>
            <a:r>
              <a:rPr sz="1250" spc="35" dirty="0">
                <a:latin typeface="Arial"/>
                <a:cs typeface="Arial"/>
              </a:rPr>
              <a:t>onto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7142" y="373510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66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55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142" y="2565615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7142" y="198088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25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25"/>
                </a:lnTo>
                <a:lnTo>
                  <a:pt x="996716" y="43560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142" y="1396136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42" y="81140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42" y="3150361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1134" y="3871391"/>
            <a:ext cx="435635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600" y="5048910"/>
            <a:ext cx="6839584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15" dirty="0">
                <a:latin typeface="Arial"/>
                <a:cs typeface="Arial"/>
              </a:rPr>
              <a:t>itself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dirty="0">
                <a:latin typeface="Arial"/>
                <a:cs typeface="Arial"/>
              </a:rPr>
              <a:t>linear </a:t>
            </a:r>
            <a:r>
              <a:rPr sz="1250" spc="40" dirty="0">
                <a:latin typeface="Arial"/>
                <a:cs typeface="Arial"/>
              </a:rPr>
              <a:t>block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memory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contains data or </a:t>
            </a:r>
            <a:r>
              <a:rPr sz="1250" dirty="0">
                <a:latin typeface="Arial"/>
                <a:cs typeface="Arial"/>
              </a:rPr>
              <a:t>references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data.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15" dirty="0">
                <a:latin typeface="Arial"/>
                <a:cs typeface="Arial"/>
              </a:rPr>
              <a:t>runtime </a:t>
            </a:r>
            <a:r>
              <a:rPr sz="1250" spc="5" dirty="0">
                <a:latin typeface="Arial"/>
                <a:cs typeface="Arial"/>
              </a:rPr>
              <a:t>uses </a:t>
            </a:r>
            <a:r>
              <a:rPr sz="1250" spc="15" dirty="0">
                <a:latin typeface="Arial"/>
                <a:cs typeface="Arial"/>
              </a:rPr>
              <a:t>what’s called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45" dirty="0">
                <a:latin typeface="Arial"/>
                <a:cs typeface="Arial"/>
              </a:rPr>
              <a:t>“stack </a:t>
            </a:r>
            <a:r>
              <a:rPr sz="1250" spc="35" dirty="0">
                <a:latin typeface="Arial"/>
                <a:cs typeface="Arial"/>
              </a:rPr>
              <a:t>pointer”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keep </a:t>
            </a:r>
            <a:r>
              <a:rPr sz="1250" spc="30" dirty="0">
                <a:latin typeface="Arial"/>
                <a:cs typeface="Arial"/>
              </a:rPr>
              <a:t>track of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</a:t>
            </a:r>
            <a:r>
              <a:rPr sz="1250" spc="-13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is.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7142" y="373510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66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55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142" y="2565615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7142" y="198088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25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25"/>
                </a:lnTo>
                <a:lnTo>
                  <a:pt x="996716" y="43560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142" y="1396136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42" y="81140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42" y="3150361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D9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1134" y="3286645"/>
            <a:ext cx="435635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26200" y="3226646"/>
            <a:ext cx="1651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600" y="5048910"/>
            <a:ext cx="6662420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5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executing instructions, </a:t>
            </a:r>
            <a:r>
              <a:rPr sz="1250" spc="45" dirty="0">
                <a:latin typeface="Arial"/>
                <a:cs typeface="Arial"/>
              </a:rPr>
              <a:t>it's </a:t>
            </a:r>
            <a:r>
              <a:rPr sz="1250" spc="20" dirty="0">
                <a:latin typeface="Arial"/>
                <a:cs typeface="Arial"/>
              </a:rPr>
              <a:t>possible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55" dirty="0">
                <a:latin typeface="Arial"/>
                <a:cs typeface="Arial"/>
              </a:rPr>
              <a:t>“push” </a:t>
            </a:r>
            <a:r>
              <a:rPr sz="1250" spc="20" dirty="0">
                <a:latin typeface="Arial"/>
                <a:cs typeface="Arial"/>
              </a:rPr>
              <a:t>data </a:t>
            </a:r>
            <a:r>
              <a:rPr sz="1250" spc="35" dirty="0">
                <a:latin typeface="Arial"/>
                <a:cs typeface="Arial"/>
              </a:rPr>
              <a:t>onto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23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-25" dirty="0">
                <a:latin typeface="Arial"/>
                <a:cs typeface="Arial"/>
              </a:rPr>
              <a:t>LOAD_FAST </a:t>
            </a:r>
            <a:r>
              <a:rPr sz="1250" spc="20" dirty="0">
                <a:latin typeface="Arial"/>
                <a:cs typeface="Arial"/>
              </a:rPr>
              <a:t>instruction,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example,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25" dirty="0">
                <a:latin typeface="Arial"/>
                <a:cs typeface="Arial"/>
              </a:rPr>
              <a:t>job: </a:t>
            </a:r>
            <a:r>
              <a:rPr sz="1250" spc="20" dirty="0">
                <a:latin typeface="Arial"/>
                <a:cs typeface="Arial"/>
              </a:rPr>
              <a:t>pushing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single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0" dirty="0">
                <a:latin typeface="Arial"/>
                <a:cs typeface="Arial"/>
              </a:rPr>
              <a:t>from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memory.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9EE0-C1E2-40C9-94A9-AFB464C3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4AA0069-1AD0-4248-AB6A-BCD561686E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3" r="19623"/>
          <a:stretch>
            <a:fillRect/>
          </a:stretch>
        </p:blipFill>
        <p:spPr>
          <a:xfrm>
            <a:off x="7692955" y="1132435"/>
            <a:ext cx="4219645" cy="69447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12B5E-2303-4CB1-9B62-99886051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am a Machine Learning Developer|| AI researcher @former IIT Bombay , Former Winter Intern @IIT Patna , Tech head at </a:t>
            </a:r>
            <a:r>
              <a:rPr lang="en-US" dirty="0" err="1"/>
              <a:t>Girlscript</a:t>
            </a:r>
            <a:r>
              <a:rPr lang="en-US" dirty="0"/>
              <a:t> India </a:t>
            </a:r>
          </a:p>
          <a:p>
            <a:endParaRPr lang="en-US" dirty="0"/>
          </a:p>
          <a:p>
            <a:r>
              <a:rPr lang="en-US" dirty="0"/>
              <a:t>Find me at : </a:t>
            </a:r>
          </a:p>
          <a:p>
            <a:r>
              <a:rPr lang="en-US" dirty="0" err="1"/>
              <a:t>Github</a:t>
            </a:r>
            <a:r>
              <a:rPr lang="en-US" dirty="0"/>
              <a:t>/Anustup900/</a:t>
            </a:r>
            <a:r>
              <a:rPr lang="en-US" dirty="0" err="1"/>
              <a:t>pycon</a:t>
            </a:r>
            <a:endParaRPr lang="en-US" dirty="0"/>
          </a:p>
          <a:p>
            <a:r>
              <a:rPr lang="en-US" dirty="0" err="1"/>
              <a:t>Linkedin</a:t>
            </a:r>
            <a:r>
              <a:rPr lang="en-US" dirty="0"/>
              <a:t> /</a:t>
            </a:r>
            <a:r>
              <a:rPr lang="en-US" dirty="0" err="1"/>
              <a:t>anustupmukherjee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5184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7142" y="373510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66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55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142" y="2565615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D9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7142" y="198088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25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25"/>
                </a:lnTo>
                <a:lnTo>
                  <a:pt x="996716" y="43560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142" y="1396136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42" y="81140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42" y="3150361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D9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1134" y="2701912"/>
            <a:ext cx="435635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26200" y="2642446"/>
            <a:ext cx="165100" cy="898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600" y="5048910"/>
            <a:ext cx="8164195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time this </a:t>
            </a:r>
            <a:r>
              <a:rPr sz="1250" spc="15" dirty="0">
                <a:latin typeface="Arial"/>
                <a:cs typeface="Arial"/>
              </a:rPr>
              <a:t>happens, 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incremented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0" dirty="0">
                <a:latin typeface="Arial"/>
                <a:cs typeface="Arial"/>
              </a:rPr>
              <a:t>point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new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2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10" dirty="0">
                <a:latin typeface="Arial"/>
                <a:cs typeface="Arial"/>
              </a:rPr>
              <a:t>Other </a:t>
            </a:r>
            <a:r>
              <a:rPr sz="1250" spc="20" dirty="0">
                <a:latin typeface="Arial"/>
                <a:cs typeface="Arial"/>
              </a:rPr>
              <a:t>instructions can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0" dirty="0">
                <a:latin typeface="Arial"/>
                <a:cs typeface="Arial"/>
              </a:rPr>
              <a:t>consume, or </a:t>
            </a:r>
            <a:r>
              <a:rPr sz="1250" spc="70" dirty="0">
                <a:latin typeface="Arial"/>
                <a:cs typeface="Arial"/>
              </a:rPr>
              <a:t>"pop" </a:t>
            </a:r>
            <a:r>
              <a:rPr sz="1250" spc="20" dirty="0">
                <a:latin typeface="Arial"/>
                <a:cs typeface="Arial"/>
              </a:rPr>
              <a:t>items 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dirty="0">
                <a:latin typeface="Arial"/>
                <a:cs typeface="Arial"/>
              </a:rPr>
              <a:t>even </a:t>
            </a:r>
            <a:r>
              <a:rPr sz="1250" spc="25" dirty="0">
                <a:latin typeface="Arial"/>
                <a:cs typeface="Arial"/>
              </a:rPr>
              <a:t>push </a:t>
            </a:r>
            <a:r>
              <a:rPr sz="1250" spc="20" dirty="0">
                <a:latin typeface="Arial"/>
                <a:cs typeface="Arial"/>
              </a:rPr>
              <a:t>new items 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  </a:t>
            </a:r>
            <a:r>
              <a:rPr sz="1250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example,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math </a:t>
            </a:r>
            <a:r>
              <a:rPr sz="1250" spc="20" dirty="0">
                <a:latin typeface="Arial"/>
                <a:cs typeface="Arial"/>
              </a:rPr>
              <a:t>operation,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multiplication, </a:t>
            </a:r>
            <a:r>
              <a:rPr sz="1250" spc="35" dirty="0">
                <a:latin typeface="Arial"/>
                <a:cs typeface="Arial"/>
              </a:rPr>
              <a:t>would </a:t>
            </a:r>
            <a:r>
              <a:rPr sz="1250" spc="50" dirty="0">
                <a:latin typeface="Arial"/>
                <a:cs typeface="Arial"/>
              </a:rPr>
              <a:t>pop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top two </a:t>
            </a:r>
            <a:r>
              <a:rPr sz="1250" spc="20" dirty="0">
                <a:latin typeface="Arial"/>
                <a:cs typeface="Arial"/>
              </a:rPr>
              <a:t>items 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</a:t>
            </a:r>
            <a:r>
              <a:rPr sz="1250" spc="-2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7142" y="373510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66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55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142" y="2565615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7142" y="198088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25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25"/>
                </a:lnTo>
                <a:lnTo>
                  <a:pt x="996716" y="43560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142" y="1396136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42" y="81140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42" y="3150361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D9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1134" y="3286645"/>
            <a:ext cx="435635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26200" y="3226646"/>
            <a:ext cx="1651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600" y="5083047"/>
            <a:ext cx="336359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…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5" dirty="0">
                <a:latin typeface="Arial"/>
                <a:cs typeface="Arial"/>
              </a:rPr>
              <a:t>resets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time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7142" y="373510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66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55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142" y="2565615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7142" y="198088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25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25"/>
                </a:lnTo>
                <a:lnTo>
                  <a:pt x="996716" y="43560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142" y="1396136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42" y="81140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42" y="3150361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1134" y="3871391"/>
            <a:ext cx="435635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600" y="5083047"/>
            <a:ext cx="268541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…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performs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calculation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7142" y="373510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66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55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142" y="2565615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7142" y="198088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25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25"/>
                </a:lnTo>
                <a:lnTo>
                  <a:pt x="996716" y="43560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142" y="1396136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13" y="464099"/>
                </a:lnTo>
                <a:lnTo>
                  <a:pt x="981776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33" y="11403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42" y="81140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42" y="3150361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13" y="464087"/>
                </a:lnTo>
                <a:lnTo>
                  <a:pt x="981776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33" y="11396"/>
                </a:lnTo>
                <a:lnTo>
                  <a:pt x="932597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58B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1134" y="3286645"/>
            <a:ext cx="435635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50000" y="3226646"/>
            <a:ext cx="3048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16</a:t>
            </a:r>
            <a:endParaRPr sz="19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600" y="5048910"/>
            <a:ext cx="930656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04440">
              <a:lnSpc>
                <a:spcPct val="120000"/>
              </a:lnSpc>
              <a:spcBef>
                <a:spcPts val="95"/>
              </a:spcBef>
            </a:pPr>
            <a:r>
              <a:rPr sz="1250" spc="25" dirty="0">
                <a:latin typeface="Arial"/>
                <a:cs typeface="Arial"/>
              </a:rPr>
              <a:t>…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finally </a:t>
            </a:r>
            <a:r>
              <a:rPr sz="1250" spc="15" dirty="0">
                <a:latin typeface="Arial"/>
                <a:cs typeface="Arial"/>
              </a:rPr>
              <a:t>pushes the </a:t>
            </a:r>
            <a:r>
              <a:rPr sz="1250" spc="10" dirty="0">
                <a:latin typeface="Arial"/>
                <a:cs typeface="Arial"/>
              </a:rPr>
              <a:t>resulting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35" dirty="0">
                <a:latin typeface="Arial"/>
                <a:cs typeface="Arial"/>
              </a:rPr>
              <a:t>back onto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5" dirty="0">
                <a:latin typeface="Arial"/>
                <a:cs typeface="Arial"/>
              </a:rPr>
              <a:t>used </a:t>
            </a:r>
            <a:r>
              <a:rPr sz="1250" spc="35" dirty="0">
                <a:latin typeface="Arial"/>
                <a:cs typeface="Arial"/>
              </a:rPr>
              <a:t>by </a:t>
            </a:r>
            <a:r>
              <a:rPr sz="1250" spc="10" dirty="0">
                <a:latin typeface="Arial"/>
                <a:cs typeface="Arial"/>
              </a:rPr>
              <a:t>future</a:t>
            </a:r>
            <a:r>
              <a:rPr sz="1250" spc="-114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instructions.  </a:t>
            </a:r>
            <a:r>
              <a:rPr sz="1250" spc="35" dirty="0">
                <a:latin typeface="Arial"/>
                <a:cs typeface="Arial"/>
              </a:rPr>
              <a:t>But not </a:t>
            </a:r>
            <a:r>
              <a:rPr sz="1250" spc="10" dirty="0">
                <a:latin typeface="Arial"/>
                <a:cs typeface="Arial"/>
              </a:rPr>
              <a:t>everything </a:t>
            </a:r>
            <a:r>
              <a:rPr sz="1250" spc="5" dirty="0">
                <a:latin typeface="Arial"/>
                <a:cs typeface="Arial"/>
              </a:rPr>
              <a:t>lives </a:t>
            </a:r>
            <a:r>
              <a:rPr sz="1250" spc="10" dirty="0">
                <a:latin typeface="Arial"/>
                <a:cs typeface="Arial"/>
              </a:rPr>
              <a:t>solely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5" dirty="0">
                <a:latin typeface="Arial"/>
                <a:cs typeface="Arial"/>
              </a:rPr>
              <a:t>Data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outlasts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15" dirty="0">
                <a:latin typeface="Arial"/>
                <a:cs typeface="Arial"/>
              </a:rPr>
              <a:t>creating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20" dirty="0">
                <a:latin typeface="Arial"/>
                <a:cs typeface="Arial"/>
              </a:rPr>
              <a:t>stored </a:t>
            </a:r>
            <a:r>
              <a:rPr sz="1250" spc="10" dirty="0">
                <a:latin typeface="Arial"/>
                <a:cs typeface="Arial"/>
              </a:rPr>
              <a:t>somewhere </a:t>
            </a:r>
            <a:r>
              <a:rPr sz="1250" dirty="0">
                <a:latin typeface="Arial"/>
                <a:cs typeface="Arial"/>
              </a:rPr>
              <a:t>else, </a:t>
            </a:r>
            <a:r>
              <a:rPr sz="1250" spc="25" dirty="0">
                <a:latin typeface="Arial"/>
                <a:cs typeface="Arial"/>
              </a:rPr>
              <a:t>so that </a:t>
            </a:r>
            <a:r>
              <a:rPr sz="1250" spc="30" dirty="0">
                <a:latin typeface="Arial"/>
                <a:cs typeface="Arial"/>
              </a:rPr>
              <a:t>it doesn’t </a:t>
            </a:r>
            <a:r>
              <a:rPr sz="1250" spc="35" dirty="0">
                <a:latin typeface="Arial"/>
                <a:cs typeface="Arial"/>
              </a:rPr>
              <a:t>go </a:t>
            </a:r>
            <a:r>
              <a:rPr sz="1250" spc="10" dirty="0">
                <a:latin typeface="Arial"/>
                <a:cs typeface="Arial"/>
              </a:rPr>
              <a:t>away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returns.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1328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07" y="464099"/>
                </a:lnTo>
                <a:lnTo>
                  <a:pt x="981767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26" y="11403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1328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23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92"/>
                </a:lnTo>
                <a:lnTo>
                  <a:pt x="981767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26" y="11401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328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26" y="11396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1328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26" y="11396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1328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49"/>
                </a:lnTo>
                <a:lnTo>
                  <a:pt x="999705" y="410395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0"/>
                </a:lnTo>
                <a:lnTo>
                  <a:pt x="970926" y="11390"/>
                </a:lnTo>
                <a:lnTo>
                  <a:pt x="932592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1328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0"/>
                </a:lnTo>
                <a:lnTo>
                  <a:pt x="970926" y="11396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7205" y="1521053"/>
            <a:ext cx="1517611" cy="200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600" y="5048910"/>
            <a:ext cx="9142095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35" dirty="0">
                <a:latin typeface="Arial"/>
                <a:cs typeface="Arial"/>
              </a:rPr>
              <a:t>most </a:t>
            </a:r>
            <a:r>
              <a:rPr sz="1250" spc="5" dirty="0">
                <a:latin typeface="Arial"/>
                <a:cs typeface="Arial"/>
              </a:rPr>
              <a:t>languages, </a:t>
            </a:r>
            <a:r>
              <a:rPr sz="1250" spc="20" dirty="0">
                <a:latin typeface="Arial"/>
                <a:cs typeface="Arial"/>
              </a:rPr>
              <a:t>Python </a:t>
            </a:r>
            <a:r>
              <a:rPr sz="1250" spc="5" dirty="0">
                <a:latin typeface="Arial"/>
                <a:cs typeface="Arial"/>
              </a:rPr>
              <a:t>uses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heap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store </a:t>
            </a:r>
            <a:r>
              <a:rPr sz="1250" spc="30" dirty="0">
                <a:latin typeface="Arial"/>
                <a:cs typeface="Arial"/>
              </a:rPr>
              <a:t>objects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long </a:t>
            </a:r>
            <a:r>
              <a:rPr sz="1250" spc="25" dirty="0">
                <a:latin typeface="Arial"/>
                <a:cs typeface="Arial"/>
              </a:rPr>
              <a:t>term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memory.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0" dirty="0">
                <a:latin typeface="Arial"/>
                <a:cs typeface="Arial"/>
              </a:rPr>
              <a:t>Unlike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5" dirty="0">
                <a:latin typeface="Arial"/>
                <a:cs typeface="Arial"/>
              </a:rPr>
              <a:t>unordered </a:t>
            </a:r>
            <a:r>
              <a:rPr sz="1250" spc="20" dirty="0">
                <a:latin typeface="Arial"/>
                <a:cs typeface="Arial"/>
              </a:rPr>
              <a:t>space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30" dirty="0">
                <a:latin typeface="Arial"/>
                <a:cs typeface="Arial"/>
              </a:rPr>
              <a:t>objects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20" dirty="0">
                <a:latin typeface="Arial"/>
                <a:cs typeface="Arial"/>
              </a:rPr>
              <a:t>allocated and deallocated at </a:t>
            </a:r>
            <a:r>
              <a:rPr sz="1250" spc="5" dirty="0">
                <a:latin typeface="Arial"/>
                <a:cs typeface="Arial"/>
              </a:rPr>
              <a:t>any </a:t>
            </a:r>
            <a:r>
              <a:rPr sz="1250" spc="20" dirty="0">
                <a:latin typeface="Arial"/>
                <a:cs typeface="Arial"/>
              </a:rPr>
              <a:t>time during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execution.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1328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07" y="464099"/>
                </a:lnTo>
                <a:lnTo>
                  <a:pt x="981767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26" y="11403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1328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49"/>
                </a:lnTo>
                <a:lnTo>
                  <a:pt x="999705" y="410395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0"/>
                </a:lnTo>
                <a:lnTo>
                  <a:pt x="970926" y="11390"/>
                </a:lnTo>
                <a:lnTo>
                  <a:pt x="932592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751328" y="1404353"/>
            <a:ext cx="3514090" cy="2220595"/>
            <a:chOff x="4751328" y="1404353"/>
            <a:chExt cx="3514090" cy="2220595"/>
          </a:xfrm>
        </p:grpSpPr>
        <p:sp>
          <p:nvSpPr>
            <p:cNvPr id="6" name="object 6"/>
            <p:cNvSpPr/>
            <p:nvPr/>
          </p:nvSpPr>
          <p:spPr>
            <a:xfrm>
              <a:off x="4751328" y="2573832"/>
              <a:ext cx="1002030" cy="466725"/>
            </a:xfrm>
            <a:custGeom>
              <a:avLst/>
              <a:gdLst/>
              <a:ahLst/>
              <a:cxnLst/>
              <a:rect l="l" t="t" r="r" b="b"/>
              <a:pathLst>
                <a:path w="1002029" h="466725">
                  <a:moveTo>
                    <a:pt x="896424" y="0"/>
                  </a:moveTo>
                  <a:lnTo>
                    <a:pt x="105849" y="0"/>
                  </a:lnTo>
                  <a:lnTo>
                    <a:pt x="85442" y="80"/>
                  </a:lnTo>
                  <a:lnTo>
                    <a:pt x="43480" y="5168"/>
                  </a:lnTo>
                  <a:lnTo>
                    <a:pt x="11315" y="30948"/>
                  </a:lnTo>
                  <a:lnTo>
                    <a:pt x="563" y="69345"/>
                  </a:lnTo>
                  <a:lnTo>
                    <a:pt x="0" y="85325"/>
                  </a:lnTo>
                  <a:lnTo>
                    <a:pt x="6" y="380948"/>
                  </a:lnTo>
                  <a:lnTo>
                    <a:pt x="5088" y="422706"/>
                  </a:lnTo>
                  <a:lnTo>
                    <a:pt x="30866" y="454876"/>
                  </a:lnTo>
                  <a:lnTo>
                    <a:pt x="69205" y="465623"/>
                  </a:lnTo>
                  <a:lnTo>
                    <a:pt x="105380" y="466267"/>
                  </a:lnTo>
                  <a:lnTo>
                    <a:pt x="895955" y="466267"/>
                  </a:lnTo>
                  <a:lnTo>
                    <a:pt x="946007" y="464092"/>
                  </a:lnTo>
                  <a:lnTo>
                    <a:pt x="981767" y="446162"/>
                  </a:lnTo>
                  <a:lnTo>
                    <a:pt x="999705" y="410400"/>
                  </a:lnTo>
                  <a:lnTo>
                    <a:pt x="1001804" y="380948"/>
                  </a:lnTo>
                  <a:lnTo>
                    <a:pt x="1001798" y="85325"/>
                  </a:lnTo>
                  <a:lnTo>
                    <a:pt x="996716" y="43561"/>
                  </a:lnTo>
                  <a:lnTo>
                    <a:pt x="970926" y="11401"/>
                  </a:lnTo>
                  <a:lnTo>
                    <a:pt x="932592" y="646"/>
                  </a:lnTo>
                  <a:lnTo>
                    <a:pt x="896424" y="0"/>
                  </a:lnTo>
                  <a:close/>
                </a:path>
              </a:pathLst>
            </a:custGeom>
            <a:solidFill>
              <a:srgbClr val="1D87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51324" y="1404352"/>
              <a:ext cx="1002030" cy="1051560"/>
            </a:xfrm>
            <a:custGeom>
              <a:avLst/>
              <a:gdLst/>
              <a:ahLst/>
              <a:cxnLst/>
              <a:rect l="l" t="t" r="r" b="b"/>
              <a:pathLst>
                <a:path w="1002029" h="1051560">
                  <a:moveTo>
                    <a:pt x="1001801" y="670077"/>
                  </a:moveTo>
                  <a:lnTo>
                    <a:pt x="996721" y="628307"/>
                  </a:lnTo>
                  <a:lnTo>
                    <a:pt x="970927" y="596150"/>
                  </a:lnTo>
                  <a:lnTo>
                    <a:pt x="932586" y="585393"/>
                  </a:lnTo>
                  <a:lnTo>
                    <a:pt x="896429" y="584746"/>
                  </a:lnTo>
                  <a:lnTo>
                    <a:pt x="105854" y="584746"/>
                  </a:lnTo>
                  <a:lnTo>
                    <a:pt x="55791" y="586930"/>
                  </a:lnTo>
                  <a:lnTo>
                    <a:pt x="20027" y="604862"/>
                  </a:lnTo>
                  <a:lnTo>
                    <a:pt x="2095" y="640613"/>
                  </a:lnTo>
                  <a:lnTo>
                    <a:pt x="0" y="670077"/>
                  </a:lnTo>
                  <a:lnTo>
                    <a:pt x="0" y="965695"/>
                  </a:lnTo>
                  <a:lnTo>
                    <a:pt x="5092" y="1007452"/>
                  </a:lnTo>
                  <a:lnTo>
                    <a:pt x="30861" y="1039622"/>
                  </a:lnTo>
                  <a:lnTo>
                    <a:pt x="69202" y="1050378"/>
                  </a:lnTo>
                  <a:lnTo>
                    <a:pt x="105384" y="1051013"/>
                  </a:lnTo>
                  <a:lnTo>
                    <a:pt x="895959" y="1051013"/>
                  </a:lnTo>
                  <a:lnTo>
                    <a:pt x="946010" y="1048842"/>
                  </a:lnTo>
                  <a:lnTo>
                    <a:pt x="981760" y="1030909"/>
                  </a:lnTo>
                  <a:lnTo>
                    <a:pt x="999705" y="995146"/>
                  </a:lnTo>
                  <a:lnTo>
                    <a:pt x="1001801" y="965695"/>
                  </a:lnTo>
                  <a:lnTo>
                    <a:pt x="1001801" y="670077"/>
                  </a:lnTo>
                  <a:close/>
                </a:path>
                <a:path w="1002029" h="1051560">
                  <a:moveTo>
                    <a:pt x="1001801" y="85331"/>
                  </a:moveTo>
                  <a:lnTo>
                    <a:pt x="996721" y="43561"/>
                  </a:lnTo>
                  <a:lnTo>
                    <a:pt x="970927" y="11404"/>
                  </a:lnTo>
                  <a:lnTo>
                    <a:pt x="932586" y="647"/>
                  </a:lnTo>
                  <a:lnTo>
                    <a:pt x="896429" y="0"/>
                  </a:lnTo>
                  <a:lnTo>
                    <a:pt x="105854" y="0"/>
                  </a:lnTo>
                  <a:lnTo>
                    <a:pt x="55791" y="2184"/>
                  </a:lnTo>
                  <a:lnTo>
                    <a:pt x="20027" y="20116"/>
                  </a:lnTo>
                  <a:lnTo>
                    <a:pt x="2095" y="55867"/>
                  </a:lnTo>
                  <a:lnTo>
                    <a:pt x="0" y="85331"/>
                  </a:lnTo>
                  <a:lnTo>
                    <a:pt x="0" y="380949"/>
                  </a:lnTo>
                  <a:lnTo>
                    <a:pt x="5092" y="422706"/>
                  </a:lnTo>
                  <a:lnTo>
                    <a:pt x="30861" y="454875"/>
                  </a:lnTo>
                  <a:lnTo>
                    <a:pt x="69202" y="465632"/>
                  </a:lnTo>
                  <a:lnTo>
                    <a:pt x="105384" y="466267"/>
                  </a:lnTo>
                  <a:lnTo>
                    <a:pt x="895959" y="466267"/>
                  </a:lnTo>
                  <a:lnTo>
                    <a:pt x="946010" y="464096"/>
                  </a:lnTo>
                  <a:lnTo>
                    <a:pt x="981760" y="446163"/>
                  </a:lnTo>
                  <a:lnTo>
                    <a:pt x="999705" y="410413"/>
                  </a:lnTo>
                  <a:lnTo>
                    <a:pt x="1001801" y="380949"/>
                  </a:lnTo>
                  <a:lnTo>
                    <a:pt x="1001801" y="85331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51328" y="3158579"/>
              <a:ext cx="1002030" cy="466725"/>
            </a:xfrm>
            <a:custGeom>
              <a:avLst/>
              <a:gdLst/>
              <a:ahLst/>
              <a:cxnLst/>
              <a:rect l="l" t="t" r="r" b="b"/>
              <a:pathLst>
                <a:path w="1002029" h="466725">
                  <a:moveTo>
                    <a:pt x="896424" y="0"/>
                  </a:moveTo>
                  <a:lnTo>
                    <a:pt x="105849" y="0"/>
                  </a:lnTo>
                  <a:lnTo>
                    <a:pt x="85442" y="80"/>
                  </a:lnTo>
                  <a:lnTo>
                    <a:pt x="43480" y="5168"/>
                  </a:lnTo>
                  <a:lnTo>
                    <a:pt x="11315" y="30947"/>
                  </a:lnTo>
                  <a:lnTo>
                    <a:pt x="563" y="69343"/>
                  </a:lnTo>
                  <a:lnTo>
                    <a:pt x="0" y="85319"/>
                  </a:lnTo>
                  <a:lnTo>
                    <a:pt x="6" y="380942"/>
                  </a:lnTo>
                  <a:lnTo>
                    <a:pt x="5088" y="422706"/>
                  </a:lnTo>
                  <a:lnTo>
                    <a:pt x="30866" y="454871"/>
                  </a:lnTo>
                  <a:lnTo>
                    <a:pt x="69205" y="465621"/>
                  </a:lnTo>
                  <a:lnTo>
                    <a:pt x="105380" y="466267"/>
                  </a:lnTo>
                  <a:lnTo>
                    <a:pt x="895955" y="466267"/>
                  </a:lnTo>
                  <a:lnTo>
                    <a:pt x="946007" y="464087"/>
                  </a:lnTo>
                  <a:lnTo>
                    <a:pt x="981767" y="446160"/>
                  </a:lnTo>
                  <a:lnTo>
                    <a:pt x="999705" y="410400"/>
                  </a:lnTo>
                  <a:lnTo>
                    <a:pt x="1001804" y="380942"/>
                  </a:lnTo>
                  <a:lnTo>
                    <a:pt x="1001798" y="85319"/>
                  </a:lnTo>
                  <a:lnTo>
                    <a:pt x="996716" y="43560"/>
                  </a:lnTo>
                  <a:lnTo>
                    <a:pt x="970926" y="11396"/>
                  </a:lnTo>
                  <a:lnTo>
                    <a:pt x="932592" y="646"/>
                  </a:lnTo>
                  <a:lnTo>
                    <a:pt x="896424" y="0"/>
                  </a:lnTo>
                  <a:close/>
                </a:path>
              </a:pathLst>
            </a:custGeom>
            <a:solidFill>
              <a:srgbClr val="D997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93748" y="1521053"/>
              <a:ext cx="2471069" cy="20035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5600" y="5083047"/>
            <a:ext cx="68573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many times, </a:t>
            </a:r>
            <a:r>
              <a:rPr sz="1250" spc="20" dirty="0">
                <a:latin typeface="Arial"/>
                <a:cs typeface="Arial"/>
              </a:rPr>
              <a:t>items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dirty="0">
                <a:latin typeface="Arial"/>
                <a:cs typeface="Arial"/>
              </a:rPr>
              <a:t>references </a:t>
            </a:r>
            <a:r>
              <a:rPr sz="1250" spc="30" dirty="0">
                <a:latin typeface="Arial"/>
                <a:cs typeface="Arial"/>
              </a:rPr>
              <a:t>&lt;click&gt;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0" dirty="0">
                <a:latin typeface="Arial"/>
                <a:cs typeface="Arial"/>
              </a:rPr>
              <a:t>real </a:t>
            </a:r>
            <a:r>
              <a:rPr sz="1250" spc="30" dirty="0">
                <a:latin typeface="Arial"/>
                <a:cs typeface="Arial"/>
              </a:rPr>
              <a:t>objects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7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heap.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1328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34"/>
                </a:lnTo>
                <a:lnTo>
                  <a:pt x="105380" y="466280"/>
                </a:lnTo>
                <a:lnTo>
                  <a:pt x="895955" y="466280"/>
                </a:lnTo>
                <a:lnTo>
                  <a:pt x="946007" y="464099"/>
                </a:lnTo>
                <a:lnTo>
                  <a:pt x="981767" y="446162"/>
                </a:lnTo>
                <a:lnTo>
                  <a:pt x="999705" y="410402"/>
                </a:lnTo>
                <a:lnTo>
                  <a:pt x="1001804" y="380953"/>
                </a:lnTo>
                <a:lnTo>
                  <a:pt x="1001798" y="85327"/>
                </a:lnTo>
                <a:lnTo>
                  <a:pt x="996716" y="43573"/>
                </a:lnTo>
                <a:lnTo>
                  <a:pt x="970926" y="11403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1328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5" y="465623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92"/>
                </a:lnTo>
                <a:lnTo>
                  <a:pt x="981767" y="446162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26" y="11401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328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1"/>
                </a:lnTo>
                <a:lnTo>
                  <a:pt x="970926" y="11396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1328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60"/>
                </a:lnTo>
                <a:lnTo>
                  <a:pt x="999705" y="410400"/>
                </a:lnTo>
                <a:lnTo>
                  <a:pt x="1001804" y="380948"/>
                </a:lnTo>
                <a:lnTo>
                  <a:pt x="1001798" y="85325"/>
                </a:lnTo>
                <a:lnTo>
                  <a:pt x="996716" y="43561"/>
                </a:lnTo>
                <a:lnTo>
                  <a:pt x="970926" y="11396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1328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49"/>
                </a:lnTo>
                <a:lnTo>
                  <a:pt x="999705" y="410395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0"/>
                </a:lnTo>
                <a:lnTo>
                  <a:pt x="970926" y="11390"/>
                </a:lnTo>
                <a:lnTo>
                  <a:pt x="932592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1328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49" y="0"/>
                </a:lnTo>
                <a:lnTo>
                  <a:pt x="85442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5" y="465621"/>
                </a:lnTo>
                <a:lnTo>
                  <a:pt x="105380" y="466267"/>
                </a:lnTo>
                <a:lnTo>
                  <a:pt x="895955" y="466267"/>
                </a:lnTo>
                <a:lnTo>
                  <a:pt x="946007" y="464087"/>
                </a:lnTo>
                <a:lnTo>
                  <a:pt x="981767" y="446160"/>
                </a:lnTo>
                <a:lnTo>
                  <a:pt x="999705" y="410400"/>
                </a:lnTo>
                <a:lnTo>
                  <a:pt x="1001804" y="380942"/>
                </a:lnTo>
                <a:lnTo>
                  <a:pt x="1001798" y="85319"/>
                </a:lnTo>
                <a:lnTo>
                  <a:pt x="996716" y="43560"/>
                </a:lnTo>
                <a:lnTo>
                  <a:pt x="970926" y="11396"/>
                </a:lnTo>
                <a:lnTo>
                  <a:pt x="932592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7205" y="1521053"/>
            <a:ext cx="1517611" cy="200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600" y="5083047"/>
            <a:ext cx="62566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5" dirty="0">
                <a:latin typeface="Arial"/>
                <a:cs typeface="Arial"/>
              </a:rPr>
              <a:t>again,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exact </a:t>
            </a:r>
            <a:r>
              <a:rPr sz="1250" spc="15" dirty="0">
                <a:latin typeface="Arial"/>
                <a:cs typeface="Arial"/>
              </a:rPr>
              <a:t>details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relationship </a:t>
            </a:r>
            <a:r>
              <a:rPr sz="1250" spc="5" dirty="0">
                <a:latin typeface="Arial"/>
                <a:cs typeface="Arial"/>
              </a:rPr>
              <a:t>is less </a:t>
            </a:r>
            <a:r>
              <a:rPr sz="1250" spc="30" dirty="0">
                <a:latin typeface="Arial"/>
                <a:cs typeface="Arial"/>
              </a:rPr>
              <a:t>important </a:t>
            </a:r>
            <a:r>
              <a:rPr sz="1250" spc="15" dirty="0">
                <a:latin typeface="Arial"/>
                <a:cs typeface="Arial"/>
              </a:rPr>
              <a:t>than </a:t>
            </a:r>
            <a:r>
              <a:rPr sz="1250" spc="30" dirty="0">
                <a:latin typeface="Arial"/>
                <a:cs typeface="Arial"/>
              </a:rPr>
              <a:t>knowing it</a:t>
            </a:r>
            <a:r>
              <a:rPr sz="1250" spc="-1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exists.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43297" y="1023213"/>
            <a:ext cx="3929494" cy="2982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316980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So 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5" dirty="0">
                <a:latin typeface="Arial"/>
                <a:cs typeface="Arial"/>
              </a:rPr>
              <a:t>go back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our disassembled instructions from</a:t>
            </a:r>
            <a:r>
              <a:rPr sz="1250" spc="-18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earlier,</a:t>
            </a:r>
            <a:endParaRPr sz="1250">
              <a:latin typeface="Arial"/>
              <a:cs typeface="Arial"/>
            </a:endParaRPr>
          </a:p>
          <a:p>
            <a:pPr marL="12700" marR="305435">
              <a:lnSpc>
                <a:spcPct val="113300"/>
              </a:lnSpc>
              <a:spcBef>
                <a:spcPts val="100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start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piece together </a:t>
            </a:r>
            <a:r>
              <a:rPr sz="1250" spc="30" dirty="0">
                <a:latin typeface="Arial"/>
                <a:cs typeface="Arial"/>
              </a:rPr>
              <a:t>what </a:t>
            </a:r>
            <a:r>
              <a:rPr sz="1250" spc="20" dirty="0">
                <a:latin typeface="Arial"/>
                <a:cs typeface="Arial"/>
              </a:rPr>
              <a:t>happens when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execute the </a:t>
            </a:r>
            <a:r>
              <a:rPr sz="1250" spc="-20" dirty="0">
                <a:latin typeface="Arial"/>
                <a:cs typeface="Arial"/>
              </a:rPr>
              <a:t>main()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function.  </a:t>
            </a:r>
            <a:r>
              <a:rPr sz="1250" dirty="0">
                <a:latin typeface="Arial"/>
                <a:cs typeface="Arial"/>
              </a:rPr>
              <a:t>Each line </a:t>
            </a:r>
            <a:r>
              <a:rPr sz="1250" spc="5" dirty="0">
                <a:latin typeface="Arial"/>
                <a:cs typeface="Arial"/>
              </a:rPr>
              <a:t>represents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single </a:t>
            </a:r>
            <a:r>
              <a:rPr sz="1250" spc="25" dirty="0">
                <a:latin typeface="Arial"/>
                <a:cs typeface="Arial"/>
              </a:rPr>
              <a:t>instruction for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CPython </a:t>
            </a:r>
            <a:r>
              <a:rPr sz="1250" spc="10" dirty="0">
                <a:latin typeface="Arial"/>
                <a:cs typeface="Arial"/>
              </a:rPr>
              <a:t>virtual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machine,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40" dirty="0">
                <a:latin typeface="Arial"/>
                <a:cs typeface="Arial"/>
              </a:rPr>
              <a:t>It's </a:t>
            </a:r>
            <a:r>
              <a:rPr sz="1250" spc="10" dirty="0">
                <a:latin typeface="Arial"/>
                <a:cs typeface="Arial"/>
              </a:rPr>
              <a:t>akin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assembly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20" dirty="0">
                <a:latin typeface="Arial"/>
                <a:cs typeface="Arial"/>
              </a:rPr>
              <a:t>instructions,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20" dirty="0">
                <a:latin typeface="Arial"/>
                <a:cs typeface="Arial"/>
              </a:rPr>
              <a:t>designed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0" dirty="0">
                <a:latin typeface="Arial"/>
                <a:cs typeface="Arial"/>
              </a:rPr>
              <a:t>idealized CPU</a:t>
            </a:r>
            <a:r>
              <a:rPr sz="1250" spc="-17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architecture.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9984" y="1004824"/>
            <a:ext cx="5236210" cy="3001645"/>
            <a:chOff x="3889984" y="1004824"/>
            <a:chExt cx="5236210" cy="3001645"/>
          </a:xfrm>
        </p:grpSpPr>
        <p:sp>
          <p:nvSpPr>
            <p:cNvPr id="4" name="object 4"/>
            <p:cNvSpPr/>
            <p:nvPr/>
          </p:nvSpPr>
          <p:spPr>
            <a:xfrm>
              <a:off x="4543298" y="1023213"/>
              <a:ext cx="3929494" cy="2982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9984" y="1004823"/>
              <a:ext cx="5236210" cy="2975610"/>
            </a:xfrm>
            <a:custGeom>
              <a:avLst/>
              <a:gdLst/>
              <a:ahLst/>
              <a:cxnLst/>
              <a:rect l="l" t="t" r="r" b="b"/>
              <a:pathLst>
                <a:path w="5236209" h="2975610">
                  <a:moveTo>
                    <a:pt x="5236121" y="1301051"/>
                  </a:moveTo>
                  <a:lnTo>
                    <a:pt x="0" y="1301051"/>
                  </a:lnTo>
                  <a:lnTo>
                    <a:pt x="0" y="2975445"/>
                  </a:lnTo>
                  <a:lnTo>
                    <a:pt x="5236121" y="2975445"/>
                  </a:lnTo>
                  <a:lnTo>
                    <a:pt x="5236121" y="1301051"/>
                  </a:lnTo>
                  <a:close/>
                </a:path>
                <a:path w="5236209" h="2975610">
                  <a:moveTo>
                    <a:pt x="5236121" y="0"/>
                  </a:moveTo>
                  <a:lnTo>
                    <a:pt x="0" y="0"/>
                  </a:lnTo>
                  <a:lnTo>
                    <a:pt x="0" y="1113243"/>
                  </a:lnTo>
                  <a:lnTo>
                    <a:pt x="5236121" y="1113243"/>
                  </a:lnTo>
                  <a:lnTo>
                    <a:pt x="5236121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5600" y="5083047"/>
            <a:ext cx="568960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look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5" dirty="0">
                <a:latin typeface="Arial"/>
                <a:cs typeface="Arial"/>
              </a:rPr>
              <a:t>individual </a:t>
            </a:r>
            <a:r>
              <a:rPr sz="1250" spc="20" dirty="0">
                <a:latin typeface="Arial"/>
                <a:cs typeface="Arial"/>
              </a:rPr>
              <a:t>instruction, </a:t>
            </a:r>
            <a:r>
              <a:rPr sz="1250" spc="5" dirty="0">
                <a:latin typeface="Arial"/>
                <a:cs typeface="Arial"/>
              </a:rPr>
              <a:t>there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20" dirty="0">
                <a:latin typeface="Arial"/>
                <a:cs typeface="Arial"/>
              </a:rPr>
              <a:t>four pieces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information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here: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9984" y="1004824"/>
            <a:ext cx="5236210" cy="3001645"/>
            <a:chOff x="3889984" y="1004824"/>
            <a:chExt cx="5236210" cy="3001645"/>
          </a:xfrm>
        </p:grpSpPr>
        <p:sp>
          <p:nvSpPr>
            <p:cNvPr id="4" name="object 4"/>
            <p:cNvSpPr/>
            <p:nvPr/>
          </p:nvSpPr>
          <p:spPr>
            <a:xfrm>
              <a:off x="4543298" y="1023213"/>
              <a:ext cx="3929494" cy="2982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9984" y="1004823"/>
              <a:ext cx="5236210" cy="2975610"/>
            </a:xfrm>
            <a:custGeom>
              <a:avLst/>
              <a:gdLst/>
              <a:ahLst/>
              <a:cxnLst/>
              <a:rect l="l" t="t" r="r" b="b"/>
              <a:pathLst>
                <a:path w="5236209" h="2975610">
                  <a:moveTo>
                    <a:pt x="714768" y="1113929"/>
                  </a:moveTo>
                  <a:lnTo>
                    <a:pt x="24714" y="1113929"/>
                  </a:lnTo>
                  <a:lnTo>
                    <a:pt x="24714" y="1300949"/>
                  </a:lnTo>
                  <a:lnTo>
                    <a:pt x="714768" y="1300949"/>
                  </a:lnTo>
                  <a:lnTo>
                    <a:pt x="714768" y="1113929"/>
                  </a:lnTo>
                  <a:close/>
                </a:path>
                <a:path w="5236209" h="2975610">
                  <a:moveTo>
                    <a:pt x="4663452" y="1113929"/>
                  </a:moveTo>
                  <a:lnTo>
                    <a:pt x="974128" y="1113929"/>
                  </a:lnTo>
                  <a:lnTo>
                    <a:pt x="974128" y="1300949"/>
                  </a:lnTo>
                  <a:lnTo>
                    <a:pt x="4663452" y="1300949"/>
                  </a:lnTo>
                  <a:lnTo>
                    <a:pt x="4663452" y="1113929"/>
                  </a:lnTo>
                  <a:close/>
                </a:path>
                <a:path w="5236209" h="2975610">
                  <a:moveTo>
                    <a:pt x="5236121" y="1301051"/>
                  </a:moveTo>
                  <a:lnTo>
                    <a:pt x="0" y="1301051"/>
                  </a:lnTo>
                  <a:lnTo>
                    <a:pt x="0" y="2975445"/>
                  </a:lnTo>
                  <a:lnTo>
                    <a:pt x="5236121" y="2975445"/>
                  </a:lnTo>
                  <a:lnTo>
                    <a:pt x="5236121" y="1301051"/>
                  </a:lnTo>
                  <a:close/>
                </a:path>
                <a:path w="5236209" h="2975610">
                  <a:moveTo>
                    <a:pt x="5236121" y="0"/>
                  </a:moveTo>
                  <a:lnTo>
                    <a:pt x="0" y="0"/>
                  </a:lnTo>
                  <a:lnTo>
                    <a:pt x="0" y="1113243"/>
                  </a:lnTo>
                  <a:lnTo>
                    <a:pt x="5236121" y="1113243"/>
                  </a:lnTo>
                  <a:lnTo>
                    <a:pt x="5236121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5600" y="5083047"/>
            <a:ext cx="563880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line </a:t>
            </a:r>
            <a:r>
              <a:rPr sz="1250" spc="20" dirty="0">
                <a:latin typeface="Arial"/>
                <a:cs typeface="Arial"/>
              </a:rPr>
              <a:t>number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original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group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instructions </a:t>
            </a:r>
            <a:r>
              <a:rPr sz="1250" spc="5" dirty="0">
                <a:latin typeface="Arial"/>
                <a:cs typeface="Arial"/>
              </a:rPr>
              <a:t>represents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19500" y="1918546"/>
            <a:ext cx="5779770" cy="227177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16510" algn="ctr">
              <a:lnSpc>
                <a:spcPct val="100899"/>
              </a:lnSpc>
              <a:spcBef>
                <a:spcPts val="70"/>
              </a:spcBef>
            </a:pPr>
            <a:r>
              <a:rPr sz="2400" b="1" spc="50" dirty="0">
                <a:latin typeface="Lato Light"/>
                <a:cs typeface="Lato Light"/>
              </a:rPr>
              <a:t>“Corou.nes </a:t>
            </a:r>
            <a:r>
              <a:rPr sz="2400" b="1" spc="-25" dirty="0">
                <a:latin typeface="Lato Light"/>
                <a:cs typeface="Lato Light"/>
              </a:rPr>
              <a:t>are </a:t>
            </a:r>
            <a:r>
              <a:rPr sz="2400" b="1" spc="-10" dirty="0">
                <a:latin typeface="Lato Light"/>
                <a:cs typeface="Lato Light"/>
              </a:rPr>
              <a:t>computer </a:t>
            </a:r>
            <a:r>
              <a:rPr sz="2400" b="1" spc="-15" dirty="0">
                <a:latin typeface="Lato Light"/>
                <a:cs typeface="Lato Light"/>
              </a:rPr>
              <a:t>program </a:t>
            </a:r>
            <a:r>
              <a:rPr sz="2400" b="1" spc="-10" dirty="0">
                <a:latin typeface="Lato Light"/>
                <a:cs typeface="Lato Light"/>
              </a:rPr>
              <a:t>components that  generalize </a:t>
            </a:r>
            <a:r>
              <a:rPr sz="2400" b="1" spc="55" dirty="0">
                <a:latin typeface="Lato Light"/>
                <a:cs typeface="Lato Light"/>
              </a:rPr>
              <a:t>subrou.nes </a:t>
            </a:r>
            <a:r>
              <a:rPr sz="2400" b="1" spc="-20" dirty="0">
                <a:latin typeface="Lato Light"/>
                <a:cs typeface="Lato Light"/>
              </a:rPr>
              <a:t>for </a:t>
            </a:r>
            <a:r>
              <a:rPr sz="2400" b="1" spc="35" dirty="0">
                <a:latin typeface="Lato Light"/>
                <a:cs typeface="Lato Light"/>
              </a:rPr>
              <a:t>non-preemp.ve</a:t>
            </a:r>
            <a:r>
              <a:rPr sz="2400" b="1" spc="-90" dirty="0">
                <a:latin typeface="Lato Light"/>
                <a:cs typeface="Lato Light"/>
              </a:rPr>
              <a:t> </a:t>
            </a:r>
            <a:r>
              <a:rPr sz="2400" b="1" spc="50" dirty="0">
                <a:latin typeface="Lato Light"/>
                <a:cs typeface="Lato Light"/>
              </a:rPr>
              <a:t>mul.tasking,  </a:t>
            </a:r>
            <a:r>
              <a:rPr sz="2400" b="1" spc="-20" dirty="0">
                <a:latin typeface="Lato Light"/>
                <a:cs typeface="Lato Light"/>
              </a:rPr>
              <a:t>by </a:t>
            </a:r>
            <a:r>
              <a:rPr sz="2400" b="1" spc="-5" dirty="0">
                <a:latin typeface="Lato Light"/>
                <a:cs typeface="Lato Light"/>
              </a:rPr>
              <a:t>allowing </a:t>
            </a:r>
            <a:r>
              <a:rPr sz="2400" b="1" spc="70" dirty="0">
                <a:latin typeface="Lato Light"/>
                <a:cs typeface="Lato Light"/>
              </a:rPr>
              <a:t>execu.on </a:t>
            </a:r>
            <a:r>
              <a:rPr sz="2400" b="1" spc="-10" dirty="0">
                <a:latin typeface="Lato Light"/>
                <a:cs typeface="Lato Light"/>
              </a:rPr>
              <a:t>to </a:t>
            </a:r>
            <a:r>
              <a:rPr sz="2400" b="1" spc="-5" dirty="0">
                <a:latin typeface="Lato Light"/>
                <a:cs typeface="Lato Light"/>
              </a:rPr>
              <a:t>be </a:t>
            </a:r>
            <a:r>
              <a:rPr sz="2400" b="1" spc="-10" dirty="0">
                <a:latin typeface="Lato Light"/>
                <a:cs typeface="Lato Light"/>
              </a:rPr>
              <a:t>suspended </a:t>
            </a:r>
            <a:r>
              <a:rPr sz="2400" b="1" spc="-5" dirty="0">
                <a:latin typeface="Lato Light"/>
                <a:cs typeface="Lato Light"/>
              </a:rPr>
              <a:t>and</a:t>
            </a:r>
            <a:r>
              <a:rPr sz="2400" b="1" spc="-95" dirty="0">
                <a:latin typeface="Lato Light"/>
                <a:cs typeface="Lato Light"/>
              </a:rPr>
              <a:t> </a:t>
            </a:r>
            <a:r>
              <a:rPr sz="2400" b="1" spc="-35" dirty="0">
                <a:latin typeface="Lato Light"/>
                <a:cs typeface="Lato Light"/>
              </a:rPr>
              <a:t>resumed.”</a:t>
            </a:r>
            <a:endParaRPr sz="2400" b="1" dirty="0">
              <a:latin typeface="Lato Light"/>
              <a:cs typeface="Lato Light"/>
            </a:endParaRPr>
          </a:p>
          <a:p>
            <a:pPr marL="3175" algn="ctr">
              <a:lnSpc>
                <a:spcPct val="100000"/>
              </a:lnSpc>
              <a:spcBef>
                <a:spcPts val="1570"/>
              </a:spcBef>
            </a:pPr>
            <a:r>
              <a:rPr sz="1250" b="1" i="1" spc="-100" dirty="0">
                <a:latin typeface="Arial"/>
                <a:cs typeface="Arial"/>
              </a:rPr>
              <a:t>–Wikipedia</a:t>
            </a:r>
            <a:endParaRPr sz="1250" b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5800" y="5549900"/>
            <a:ext cx="8305800" cy="2190471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endParaRPr sz="1250" dirty="0">
              <a:latin typeface="Arial"/>
              <a:cs typeface="Arial"/>
            </a:endParaRPr>
          </a:p>
          <a:p>
            <a:pPr marL="12700" marR="1287145">
              <a:lnSpc>
                <a:spcPct val="1133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For </a:t>
            </a:r>
            <a:r>
              <a:rPr sz="2800" b="1" spc="15" dirty="0">
                <a:latin typeface="Arial"/>
                <a:cs typeface="Arial"/>
              </a:rPr>
              <a:t>the </a:t>
            </a:r>
            <a:r>
              <a:rPr sz="2800" b="1" spc="30" dirty="0">
                <a:latin typeface="Arial"/>
                <a:cs typeface="Arial"/>
              </a:rPr>
              <a:t>robots </a:t>
            </a:r>
            <a:r>
              <a:rPr sz="2800" b="1" spc="5" dirty="0">
                <a:latin typeface="Arial"/>
                <a:cs typeface="Arial"/>
              </a:rPr>
              <a:t>in </a:t>
            </a:r>
            <a:r>
              <a:rPr sz="2800" b="1" spc="15" dirty="0">
                <a:latin typeface="Arial"/>
                <a:cs typeface="Arial"/>
              </a:rPr>
              <a:t>the </a:t>
            </a:r>
            <a:r>
              <a:rPr sz="2800" b="1" spc="10" dirty="0">
                <a:latin typeface="Arial"/>
                <a:cs typeface="Arial"/>
              </a:rPr>
              <a:t>audience, </a:t>
            </a:r>
            <a:r>
              <a:rPr sz="2800" b="1" spc="20" dirty="0">
                <a:latin typeface="Arial"/>
                <a:cs typeface="Arial"/>
              </a:rPr>
              <a:t>this </a:t>
            </a:r>
            <a:r>
              <a:rPr sz="2800" b="1" spc="5" dirty="0">
                <a:latin typeface="Arial"/>
                <a:cs typeface="Arial"/>
              </a:rPr>
              <a:t>is</a:t>
            </a:r>
            <a:r>
              <a:rPr lang="en-US" sz="2800" b="1" spc="5" dirty="0">
                <a:latin typeface="Arial"/>
                <a:cs typeface="Arial"/>
              </a:rPr>
              <a:t>   </a:t>
            </a:r>
            <a:r>
              <a:rPr sz="2800" b="1" spc="10" dirty="0">
                <a:latin typeface="Arial"/>
                <a:cs typeface="Arial"/>
              </a:rPr>
              <a:t>excellent!  </a:t>
            </a:r>
            <a:endParaRPr lang="en-US" sz="2800" b="1" spc="10" dirty="0">
              <a:latin typeface="Arial"/>
              <a:cs typeface="Arial"/>
            </a:endParaRPr>
          </a:p>
          <a:p>
            <a:pPr marL="12700" marR="1287145" algn="ctr">
              <a:lnSpc>
                <a:spcPct val="113300"/>
              </a:lnSpc>
              <a:spcBef>
                <a:spcPts val="100"/>
              </a:spcBef>
            </a:pPr>
            <a:endParaRPr lang="en-IN" b="1" spc="10" dirty="0">
              <a:latin typeface="Arial"/>
              <a:cs typeface="Arial"/>
            </a:endParaRPr>
          </a:p>
          <a:p>
            <a:pPr marL="12700" marR="1287145" algn="ctr">
              <a:lnSpc>
                <a:spcPct val="113300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For </a:t>
            </a:r>
            <a:r>
              <a:rPr b="1" spc="15" dirty="0">
                <a:latin typeface="Arial"/>
                <a:cs typeface="Arial"/>
              </a:rPr>
              <a:t>the </a:t>
            </a:r>
            <a:r>
              <a:rPr b="1" spc="10" dirty="0">
                <a:latin typeface="Arial"/>
                <a:cs typeface="Arial"/>
              </a:rPr>
              <a:t>rest </a:t>
            </a:r>
            <a:r>
              <a:rPr b="1" spc="30" dirty="0">
                <a:latin typeface="Arial"/>
                <a:cs typeface="Arial"/>
              </a:rPr>
              <a:t>of </a:t>
            </a:r>
            <a:r>
              <a:rPr b="1" spc="10" dirty="0">
                <a:latin typeface="Arial"/>
                <a:cs typeface="Arial"/>
              </a:rPr>
              <a:t>us, </a:t>
            </a:r>
            <a:r>
              <a:rPr b="1" spc="20" dirty="0">
                <a:latin typeface="Arial"/>
                <a:cs typeface="Arial"/>
              </a:rPr>
              <a:t>this </a:t>
            </a:r>
            <a:r>
              <a:rPr b="1" spc="5" dirty="0">
                <a:latin typeface="Arial"/>
                <a:cs typeface="Arial"/>
              </a:rPr>
              <a:t>is </a:t>
            </a:r>
            <a:r>
              <a:rPr b="1" dirty="0">
                <a:latin typeface="Arial"/>
                <a:cs typeface="Arial"/>
              </a:rPr>
              <a:t>an </a:t>
            </a:r>
            <a:r>
              <a:rPr b="1" spc="15" dirty="0">
                <a:latin typeface="Arial"/>
                <a:cs typeface="Arial"/>
              </a:rPr>
              <a:t>impenetrable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answer.</a:t>
            </a:r>
            <a:endParaRPr b="1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300"/>
              </a:spcBef>
            </a:pPr>
            <a:r>
              <a:rPr b="1" spc="10" dirty="0">
                <a:latin typeface="Arial"/>
                <a:cs typeface="Arial"/>
              </a:rPr>
              <a:t>Let’s </a:t>
            </a:r>
            <a:r>
              <a:rPr b="1" spc="25" dirty="0">
                <a:latin typeface="Arial"/>
                <a:cs typeface="Arial"/>
              </a:rPr>
              <a:t>try </a:t>
            </a:r>
            <a:r>
              <a:rPr b="1" spc="45" dirty="0">
                <a:latin typeface="Arial"/>
                <a:cs typeface="Arial"/>
              </a:rPr>
              <a:t>to </a:t>
            </a:r>
            <a:r>
              <a:rPr b="1" spc="10" dirty="0">
                <a:latin typeface="Arial"/>
                <a:cs typeface="Arial"/>
              </a:rPr>
              <a:t>break </a:t>
            </a:r>
            <a:r>
              <a:rPr b="1" spc="20" dirty="0">
                <a:latin typeface="Arial"/>
                <a:cs typeface="Arial"/>
              </a:rPr>
              <a:t>this </a:t>
            </a:r>
            <a:r>
              <a:rPr b="1" spc="40" dirty="0">
                <a:latin typeface="Arial"/>
                <a:cs typeface="Arial"/>
              </a:rPr>
              <a:t>down </a:t>
            </a:r>
            <a:r>
              <a:rPr b="1" spc="5" dirty="0">
                <a:latin typeface="Arial"/>
                <a:cs typeface="Arial"/>
              </a:rPr>
              <a:t>in </a:t>
            </a:r>
            <a:r>
              <a:rPr b="1" spc="20" dirty="0">
                <a:latin typeface="Arial"/>
                <a:cs typeface="Arial"/>
              </a:rPr>
              <a:t>something </a:t>
            </a:r>
            <a:r>
              <a:rPr b="1" spc="-10" dirty="0">
                <a:latin typeface="Arial"/>
                <a:cs typeface="Arial"/>
              </a:rPr>
              <a:t>a </a:t>
            </a:r>
            <a:r>
              <a:rPr b="1" spc="15" dirty="0">
                <a:latin typeface="Arial"/>
                <a:cs typeface="Arial"/>
              </a:rPr>
              <a:t>human </a:t>
            </a:r>
            <a:r>
              <a:rPr b="1" spc="20" dirty="0">
                <a:latin typeface="Arial"/>
                <a:cs typeface="Arial"/>
              </a:rPr>
              <a:t>can</a:t>
            </a:r>
            <a:r>
              <a:rPr b="1" spc="-120" dirty="0">
                <a:latin typeface="Arial"/>
                <a:cs typeface="Arial"/>
              </a:rPr>
              <a:t> </a:t>
            </a:r>
            <a:r>
              <a:rPr b="1" spc="20" dirty="0">
                <a:latin typeface="Arial"/>
                <a:cs typeface="Arial"/>
              </a:rPr>
              <a:t>understand.</a:t>
            </a:r>
            <a:endParaRPr b="1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9984" y="1004824"/>
            <a:ext cx="5236210" cy="3001645"/>
            <a:chOff x="3889984" y="1004824"/>
            <a:chExt cx="5236210" cy="3001645"/>
          </a:xfrm>
        </p:grpSpPr>
        <p:sp>
          <p:nvSpPr>
            <p:cNvPr id="4" name="object 4"/>
            <p:cNvSpPr/>
            <p:nvPr/>
          </p:nvSpPr>
          <p:spPr>
            <a:xfrm>
              <a:off x="4543298" y="1023213"/>
              <a:ext cx="3929494" cy="2982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9984" y="1004823"/>
              <a:ext cx="5236210" cy="2975610"/>
            </a:xfrm>
            <a:custGeom>
              <a:avLst/>
              <a:gdLst/>
              <a:ahLst/>
              <a:cxnLst/>
              <a:rect l="l" t="t" r="r" b="b"/>
              <a:pathLst>
                <a:path w="5236209" h="2975610">
                  <a:moveTo>
                    <a:pt x="1669542" y="1113929"/>
                  </a:moveTo>
                  <a:lnTo>
                    <a:pt x="24714" y="1113929"/>
                  </a:lnTo>
                  <a:lnTo>
                    <a:pt x="24714" y="1300949"/>
                  </a:lnTo>
                  <a:lnTo>
                    <a:pt x="1669542" y="1300949"/>
                  </a:lnTo>
                  <a:lnTo>
                    <a:pt x="1669542" y="1113929"/>
                  </a:lnTo>
                  <a:close/>
                </a:path>
                <a:path w="5236209" h="2975610">
                  <a:moveTo>
                    <a:pt x="4663452" y="1113929"/>
                  </a:moveTo>
                  <a:lnTo>
                    <a:pt x="1840077" y="1113929"/>
                  </a:lnTo>
                  <a:lnTo>
                    <a:pt x="1840077" y="1300949"/>
                  </a:lnTo>
                  <a:lnTo>
                    <a:pt x="4663452" y="1300949"/>
                  </a:lnTo>
                  <a:lnTo>
                    <a:pt x="4663452" y="1113929"/>
                  </a:lnTo>
                  <a:close/>
                </a:path>
                <a:path w="5236209" h="2975610">
                  <a:moveTo>
                    <a:pt x="5236121" y="1301051"/>
                  </a:moveTo>
                  <a:lnTo>
                    <a:pt x="0" y="1301051"/>
                  </a:lnTo>
                  <a:lnTo>
                    <a:pt x="0" y="2975445"/>
                  </a:lnTo>
                  <a:lnTo>
                    <a:pt x="5236121" y="2975445"/>
                  </a:lnTo>
                  <a:lnTo>
                    <a:pt x="5236121" y="1301051"/>
                  </a:lnTo>
                  <a:close/>
                </a:path>
                <a:path w="5236209" h="2975610">
                  <a:moveTo>
                    <a:pt x="5236121" y="0"/>
                  </a:moveTo>
                  <a:lnTo>
                    <a:pt x="0" y="0"/>
                  </a:lnTo>
                  <a:lnTo>
                    <a:pt x="0" y="1113243"/>
                  </a:lnTo>
                  <a:lnTo>
                    <a:pt x="5236121" y="1113243"/>
                  </a:lnTo>
                  <a:lnTo>
                    <a:pt x="5236121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5600" y="5083047"/>
            <a:ext cx="854138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15" dirty="0">
                <a:latin typeface="Arial"/>
                <a:cs typeface="Arial"/>
              </a:rPr>
              <a:t>address </a:t>
            </a:r>
            <a:r>
              <a:rPr sz="1250" spc="-10" dirty="0">
                <a:latin typeface="Arial"/>
                <a:cs typeface="Arial"/>
              </a:rPr>
              <a:t>(relative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function, </a:t>
            </a:r>
            <a:r>
              <a:rPr sz="1250" spc="10" dirty="0">
                <a:latin typeface="Arial"/>
                <a:cs typeface="Arial"/>
              </a:rPr>
              <a:t>class, </a:t>
            </a:r>
            <a:r>
              <a:rPr sz="1250" spc="20" dirty="0">
                <a:latin typeface="Arial"/>
                <a:cs typeface="Arial"/>
              </a:rPr>
              <a:t>or module, </a:t>
            </a:r>
            <a:r>
              <a:rPr sz="1250" spc="25" dirty="0">
                <a:latin typeface="Arial"/>
                <a:cs typeface="Arial"/>
              </a:rPr>
              <a:t>depending on </a:t>
            </a:r>
            <a:r>
              <a:rPr sz="1250" spc="30" dirty="0">
                <a:latin typeface="Arial"/>
                <a:cs typeface="Arial"/>
              </a:rPr>
              <a:t>what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0" dirty="0">
                <a:latin typeface="Arial"/>
                <a:cs typeface="Arial"/>
              </a:rPr>
              <a:t>disassembled)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9984" y="1004824"/>
            <a:ext cx="5236210" cy="3001645"/>
            <a:chOff x="3889984" y="1004824"/>
            <a:chExt cx="5236210" cy="3001645"/>
          </a:xfrm>
        </p:grpSpPr>
        <p:sp>
          <p:nvSpPr>
            <p:cNvPr id="4" name="object 4"/>
            <p:cNvSpPr/>
            <p:nvPr/>
          </p:nvSpPr>
          <p:spPr>
            <a:xfrm>
              <a:off x="4543298" y="1023213"/>
              <a:ext cx="3929494" cy="2982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9984" y="1004823"/>
              <a:ext cx="5236210" cy="2975610"/>
            </a:xfrm>
            <a:custGeom>
              <a:avLst/>
              <a:gdLst/>
              <a:ahLst/>
              <a:cxnLst/>
              <a:rect l="l" t="t" r="r" b="b"/>
              <a:pathLst>
                <a:path w="5236209" h="2975610">
                  <a:moveTo>
                    <a:pt x="1836585" y="1113929"/>
                  </a:moveTo>
                  <a:lnTo>
                    <a:pt x="24714" y="1113929"/>
                  </a:lnTo>
                  <a:lnTo>
                    <a:pt x="24714" y="1300949"/>
                  </a:lnTo>
                  <a:lnTo>
                    <a:pt x="1836585" y="1300949"/>
                  </a:lnTo>
                  <a:lnTo>
                    <a:pt x="1836585" y="1113929"/>
                  </a:lnTo>
                  <a:close/>
                </a:path>
                <a:path w="5236209" h="2975610">
                  <a:moveTo>
                    <a:pt x="4663452" y="1113929"/>
                  </a:moveTo>
                  <a:lnTo>
                    <a:pt x="2753474" y="1113929"/>
                  </a:lnTo>
                  <a:lnTo>
                    <a:pt x="2753474" y="1300949"/>
                  </a:lnTo>
                  <a:lnTo>
                    <a:pt x="4663452" y="1300949"/>
                  </a:lnTo>
                  <a:lnTo>
                    <a:pt x="4663452" y="1113929"/>
                  </a:lnTo>
                  <a:close/>
                </a:path>
                <a:path w="5236209" h="2975610">
                  <a:moveTo>
                    <a:pt x="5236121" y="1301051"/>
                  </a:moveTo>
                  <a:lnTo>
                    <a:pt x="0" y="1301051"/>
                  </a:lnTo>
                  <a:lnTo>
                    <a:pt x="0" y="2975445"/>
                  </a:lnTo>
                  <a:lnTo>
                    <a:pt x="5236121" y="2975445"/>
                  </a:lnTo>
                  <a:lnTo>
                    <a:pt x="5236121" y="1301051"/>
                  </a:lnTo>
                  <a:close/>
                </a:path>
                <a:path w="5236209" h="2975610">
                  <a:moveTo>
                    <a:pt x="5236121" y="0"/>
                  </a:moveTo>
                  <a:lnTo>
                    <a:pt x="0" y="0"/>
                  </a:lnTo>
                  <a:lnTo>
                    <a:pt x="0" y="1113243"/>
                  </a:lnTo>
                  <a:lnTo>
                    <a:pt x="5236121" y="1113243"/>
                  </a:lnTo>
                  <a:lnTo>
                    <a:pt x="5236121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5600" y="5083047"/>
            <a:ext cx="646430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55" dirty="0">
                <a:latin typeface="Arial"/>
                <a:cs typeface="Arial"/>
              </a:rPr>
              <a:t>“opcode”,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specific </a:t>
            </a:r>
            <a:r>
              <a:rPr sz="1250" spc="10" dirty="0">
                <a:latin typeface="Arial"/>
                <a:cs typeface="Arial"/>
              </a:rPr>
              <a:t>virtual </a:t>
            </a:r>
            <a:r>
              <a:rPr sz="1250" spc="15" dirty="0">
                <a:latin typeface="Arial"/>
                <a:cs typeface="Arial"/>
              </a:rPr>
              <a:t>machine </a:t>
            </a:r>
            <a:r>
              <a:rPr sz="1250" spc="20" dirty="0">
                <a:latin typeface="Arial"/>
                <a:cs typeface="Arial"/>
              </a:rPr>
              <a:t>operation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should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20" dirty="0">
                <a:latin typeface="Arial"/>
                <a:cs typeface="Arial"/>
              </a:rPr>
              <a:t>executed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9984" y="1004824"/>
            <a:ext cx="5236210" cy="3001645"/>
            <a:chOff x="3889984" y="1004824"/>
            <a:chExt cx="5236210" cy="3001645"/>
          </a:xfrm>
        </p:grpSpPr>
        <p:sp>
          <p:nvSpPr>
            <p:cNvPr id="4" name="object 4"/>
            <p:cNvSpPr/>
            <p:nvPr/>
          </p:nvSpPr>
          <p:spPr>
            <a:xfrm>
              <a:off x="4543298" y="1023213"/>
              <a:ext cx="3929494" cy="2982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9984" y="1004823"/>
              <a:ext cx="5236210" cy="2975610"/>
            </a:xfrm>
            <a:custGeom>
              <a:avLst/>
              <a:gdLst/>
              <a:ahLst/>
              <a:cxnLst/>
              <a:rect l="l" t="t" r="r" b="b"/>
              <a:pathLst>
                <a:path w="5236209" h="2975610">
                  <a:moveTo>
                    <a:pt x="3690455" y="1113929"/>
                  </a:moveTo>
                  <a:lnTo>
                    <a:pt x="24714" y="1113929"/>
                  </a:lnTo>
                  <a:lnTo>
                    <a:pt x="24714" y="1300949"/>
                  </a:lnTo>
                  <a:lnTo>
                    <a:pt x="3690455" y="1300949"/>
                  </a:lnTo>
                  <a:lnTo>
                    <a:pt x="3690455" y="1113929"/>
                  </a:lnTo>
                  <a:close/>
                </a:path>
                <a:path w="5236209" h="2975610">
                  <a:moveTo>
                    <a:pt x="4663452" y="1113929"/>
                  </a:moveTo>
                  <a:lnTo>
                    <a:pt x="4528883" y="1113929"/>
                  </a:lnTo>
                  <a:lnTo>
                    <a:pt x="4528883" y="1300949"/>
                  </a:lnTo>
                  <a:lnTo>
                    <a:pt x="4663452" y="1300949"/>
                  </a:lnTo>
                  <a:lnTo>
                    <a:pt x="4663452" y="1113929"/>
                  </a:lnTo>
                  <a:close/>
                </a:path>
                <a:path w="5236209" h="2975610">
                  <a:moveTo>
                    <a:pt x="5236121" y="1301051"/>
                  </a:moveTo>
                  <a:lnTo>
                    <a:pt x="0" y="1301051"/>
                  </a:lnTo>
                  <a:lnTo>
                    <a:pt x="0" y="2975445"/>
                  </a:lnTo>
                  <a:lnTo>
                    <a:pt x="5236121" y="2975445"/>
                  </a:lnTo>
                  <a:lnTo>
                    <a:pt x="5236121" y="1301051"/>
                  </a:lnTo>
                  <a:close/>
                </a:path>
                <a:path w="5236209" h="2975610">
                  <a:moveTo>
                    <a:pt x="5236121" y="0"/>
                  </a:moveTo>
                  <a:lnTo>
                    <a:pt x="0" y="0"/>
                  </a:lnTo>
                  <a:lnTo>
                    <a:pt x="0" y="1113243"/>
                  </a:lnTo>
                  <a:lnTo>
                    <a:pt x="5236121" y="1113243"/>
                  </a:lnTo>
                  <a:lnTo>
                    <a:pt x="5236121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5600" y="5048910"/>
            <a:ext cx="633222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8840">
              <a:lnSpc>
                <a:spcPct val="120000"/>
              </a:lnSpc>
              <a:spcBef>
                <a:spcPts val="9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-5" dirty="0">
                <a:latin typeface="Arial"/>
                <a:cs typeface="Arial"/>
              </a:rPr>
              <a:t>lastly,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numerical parameter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operation, </a:t>
            </a:r>
            <a:r>
              <a:rPr sz="1250" spc="25" dirty="0">
                <a:latin typeface="Arial"/>
                <a:cs typeface="Arial"/>
              </a:rPr>
              <a:t>often </a:t>
            </a:r>
            <a:r>
              <a:rPr sz="1250" spc="10" dirty="0">
                <a:latin typeface="Arial"/>
                <a:cs typeface="Arial"/>
              </a:rPr>
              <a:t>either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raw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 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20" dirty="0">
                <a:latin typeface="Arial"/>
                <a:cs typeface="Arial"/>
              </a:rPr>
              <a:t>index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20" dirty="0">
                <a:latin typeface="Arial"/>
                <a:cs typeface="Arial"/>
              </a:rPr>
              <a:t>some dataset,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15" dirty="0">
                <a:latin typeface="Arial"/>
                <a:cs typeface="Arial"/>
              </a:rPr>
              <a:t>the list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global or </a:t>
            </a:r>
            <a:r>
              <a:rPr sz="1250" spc="15" dirty="0">
                <a:latin typeface="Arial"/>
                <a:cs typeface="Arial"/>
              </a:rPr>
              <a:t>local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variables.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parentheses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let </a:t>
            </a:r>
            <a:r>
              <a:rPr sz="1250" spc="10" dirty="0">
                <a:latin typeface="Arial"/>
                <a:cs typeface="Arial"/>
              </a:rPr>
              <a:t>us </a:t>
            </a:r>
            <a:r>
              <a:rPr sz="1250" spc="15" dirty="0">
                <a:latin typeface="Arial"/>
                <a:cs typeface="Arial"/>
              </a:rPr>
              <a:t>humans </a:t>
            </a:r>
            <a:r>
              <a:rPr sz="1250" spc="35" dirty="0">
                <a:latin typeface="Arial"/>
                <a:cs typeface="Arial"/>
              </a:rPr>
              <a:t>know </a:t>
            </a:r>
            <a:r>
              <a:rPr sz="1250" spc="30" dirty="0">
                <a:latin typeface="Arial"/>
                <a:cs typeface="Arial"/>
              </a:rPr>
              <a:t>what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15" dirty="0">
                <a:latin typeface="Arial"/>
                <a:cs typeface="Arial"/>
              </a:rPr>
              <a:t>parameter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represents.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538" y="1825383"/>
            <a:ext cx="2039518" cy="1378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83047"/>
            <a:ext cx="88341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latin typeface="Arial"/>
                <a:cs typeface="Arial"/>
              </a:rPr>
              <a:t>So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if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we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compare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this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back</a:t>
            </a:r>
            <a:r>
              <a:rPr sz="1250" spc="1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with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our</a:t>
            </a:r>
            <a:r>
              <a:rPr sz="1250" spc="10" dirty="0">
                <a:latin typeface="Arial"/>
                <a:cs typeface="Arial"/>
              </a:rPr>
              <a:t> original </a:t>
            </a:r>
            <a:r>
              <a:rPr sz="1250" spc="15" dirty="0">
                <a:latin typeface="Arial"/>
                <a:cs typeface="Arial"/>
              </a:rPr>
              <a:t>source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code,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we</a:t>
            </a:r>
            <a:r>
              <a:rPr sz="1250" spc="1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can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start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see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how</a:t>
            </a:r>
            <a:r>
              <a:rPr sz="1250" spc="1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it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all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relates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back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5" dirty="0">
                <a:latin typeface="Arial"/>
                <a:cs typeface="Arial"/>
              </a:rPr>
              <a:t>code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we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wrote.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9516" y="961415"/>
            <a:ext cx="3396615" cy="2948305"/>
            <a:chOff x="5729516" y="961415"/>
            <a:chExt cx="3396615" cy="2948305"/>
          </a:xfrm>
        </p:grpSpPr>
        <p:sp>
          <p:nvSpPr>
            <p:cNvPr id="4" name="object 4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29516" y="961415"/>
              <a:ext cx="3396615" cy="2948305"/>
            </a:xfrm>
            <a:custGeom>
              <a:avLst/>
              <a:gdLst/>
              <a:ahLst/>
              <a:cxnLst/>
              <a:rect l="l" t="t" r="r" b="b"/>
              <a:pathLst>
                <a:path w="3396615" h="2948304">
                  <a:moveTo>
                    <a:pt x="3396589" y="1092568"/>
                  </a:moveTo>
                  <a:lnTo>
                    <a:pt x="0" y="1092568"/>
                  </a:lnTo>
                  <a:lnTo>
                    <a:pt x="0" y="2948267"/>
                  </a:lnTo>
                  <a:lnTo>
                    <a:pt x="3396589" y="2948267"/>
                  </a:lnTo>
                  <a:lnTo>
                    <a:pt x="3396589" y="1092568"/>
                  </a:lnTo>
                  <a:close/>
                </a:path>
                <a:path w="3396615" h="2948304">
                  <a:moveTo>
                    <a:pt x="3396589" y="0"/>
                  </a:moveTo>
                  <a:lnTo>
                    <a:pt x="0" y="0"/>
                  </a:lnTo>
                  <a:lnTo>
                    <a:pt x="0" y="431533"/>
                  </a:lnTo>
                  <a:lnTo>
                    <a:pt x="3396589" y="431533"/>
                  </a:lnTo>
                  <a:lnTo>
                    <a:pt x="3396589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31641" y="1216215"/>
            <a:ext cx="2150745" cy="2992120"/>
            <a:chOff x="3431641" y="1216215"/>
            <a:chExt cx="2150745" cy="2992120"/>
          </a:xfrm>
        </p:grpSpPr>
        <p:sp>
          <p:nvSpPr>
            <p:cNvPr id="7" name="object 7"/>
            <p:cNvSpPr/>
            <p:nvPr/>
          </p:nvSpPr>
          <p:spPr>
            <a:xfrm>
              <a:off x="3542538" y="1825383"/>
              <a:ext cx="2039518" cy="1378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1641" y="1216215"/>
              <a:ext cx="2139315" cy="2992120"/>
            </a:xfrm>
            <a:custGeom>
              <a:avLst/>
              <a:gdLst/>
              <a:ahLst/>
              <a:cxnLst/>
              <a:rect l="l" t="t" r="r" b="b"/>
              <a:pathLst>
                <a:path w="2139315" h="2992120">
                  <a:moveTo>
                    <a:pt x="2139302" y="998689"/>
                  </a:moveTo>
                  <a:lnTo>
                    <a:pt x="0" y="998689"/>
                  </a:lnTo>
                  <a:lnTo>
                    <a:pt x="0" y="2991828"/>
                  </a:lnTo>
                  <a:lnTo>
                    <a:pt x="2139302" y="2991828"/>
                  </a:lnTo>
                  <a:lnTo>
                    <a:pt x="2139302" y="998689"/>
                  </a:lnTo>
                  <a:close/>
                </a:path>
                <a:path w="2139315" h="2992120">
                  <a:moveTo>
                    <a:pt x="2139302" y="0"/>
                  </a:moveTo>
                  <a:lnTo>
                    <a:pt x="0" y="0"/>
                  </a:lnTo>
                  <a:lnTo>
                    <a:pt x="0" y="794956"/>
                  </a:lnTo>
                  <a:lnTo>
                    <a:pt x="2139302" y="794956"/>
                  </a:lnTo>
                  <a:lnTo>
                    <a:pt x="2139302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5600" y="5083047"/>
            <a:ext cx="49574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" dirty="0">
                <a:latin typeface="Arial"/>
                <a:cs typeface="Arial"/>
              </a:rPr>
              <a:t>These </a:t>
            </a:r>
            <a:r>
              <a:rPr sz="1250" spc="20" dirty="0">
                <a:latin typeface="Arial"/>
                <a:cs typeface="Arial"/>
              </a:rPr>
              <a:t>instructions </a:t>
            </a:r>
            <a:r>
              <a:rPr sz="1250" spc="25" dirty="0">
                <a:latin typeface="Arial"/>
                <a:cs typeface="Arial"/>
              </a:rPr>
              <a:t>perform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multiplication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9516" y="961415"/>
            <a:ext cx="3396615" cy="2948305"/>
            <a:chOff x="5729516" y="961415"/>
            <a:chExt cx="3396615" cy="2948305"/>
          </a:xfrm>
        </p:grpSpPr>
        <p:sp>
          <p:nvSpPr>
            <p:cNvPr id="4" name="object 4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29516" y="961415"/>
              <a:ext cx="3396615" cy="2948305"/>
            </a:xfrm>
            <a:custGeom>
              <a:avLst/>
              <a:gdLst/>
              <a:ahLst/>
              <a:cxnLst/>
              <a:rect l="l" t="t" r="r" b="b"/>
              <a:pathLst>
                <a:path w="3396615" h="2948304">
                  <a:moveTo>
                    <a:pt x="3396589" y="1835035"/>
                  </a:moveTo>
                  <a:lnTo>
                    <a:pt x="0" y="1835035"/>
                  </a:lnTo>
                  <a:lnTo>
                    <a:pt x="0" y="2948267"/>
                  </a:lnTo>
                  <a:lnTo>
                    <a:pt x="3396589" y="2948267"/>
                  </a:lnTo>
                  <a:lnTo>
                    <a:pt x="3396589" y="1835035"/>
                  </a:lnTo>
                  <a:close/>
                </a:path>
                <a:path w="3396615" h="2948304">
                  <a:moveTo>
                    <a:pt x="3396589" y="0"/>
                  </a:moveTo>
                  <a:lnTo>
                    <a:pt x="0" y="0"/>
                  </a:lnTo>
                  <a:lnTo>
                    <a:pt x="0" y="1217561"/>
                  </a:lnTo>
                  <a:lnTo>
                    <a:pt x="3396589" y="1217561"/>
                  </a:lnTo>
                  <a:lnTo>
                    <a:pt x="3396589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31641" y="1216215"/>
            <a:ext cx="2150745" cy="2992120"/>
            <a:chOff x="3431641" y="1216215"/>
            <a:chExt cx="2150745" cy="2992120"/>
          </a:xfrm>
        </p:grpSpPr>
        <p:sp>
          <p:nvSpPr>
            <p:cNvPr id="7" name="object 7"/>
            <p:cNvSpPr/>
            <p:nvPr/>
          </p:nvSpPr>
          <p:spPr>
            <a:xfrm>
              <a:off x="3542538" y="1825383"/>
              <a:ext cx="2039518" cy="1378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1641" y="1216215"/>
              <a:ext cx="2139315" cy="2992120"/>
            </a:xfrm>
            <a:custGeom>
              <a:avLst/>
              <a:gdLst/>
              <a:ahLst/>
              <a:cxnLst/>
              <a:rect l="l" t="t" r="r" b="b"/>
              <a:pathLst>
                <a:path w="2139315" h="2992120">
                  <a:moveTo>
                    <a:pt x="2139302" y="1774253"/>
                  </a:moveTo>
                  <a:lnTo>
                    <a:pt x="0" y="1774253"/>
                  </a:lnTo>
                  <a:lnTo>
                    <a:pt x="0" y="2991828"/>
                  </a:lnTo>
                  <a:lnTo>
                    <a:pt x="2139302" y="2991828"/>
                  </a:lnTo>
                  <a:lnTo>
                    <a:pt x="2139302" y="1774253"/>
                  </a:lnTo>
                  <a:close/>
                </a:path>
                <a:path w="2139315" h="2992120">
                  <a:moveTo>
                    <a:pt x="2139302" y="0"/>
                  </a:moveTo>
                  <a:lnTo>
                    <a:pt x="0" y="0"/>
                  </a:lnTo>
                  <a:lnTo>
                    <a:pt x="0" y="1539608"/>
                  </a:lnTo>
                  <a:lnTo>
                    <a:pt x="2139302" y="1539608"/>
                  </a:lnTo>
                  <a:lnTo>
                    <a:pt x="2139302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5600" y="5083047"/>
            <a:ext cx="51136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" dirty="0">
                <a:latin typeface="Arial"/>
                <a:cs typeface="Arial"/>
              </a:rPr>
              <a:t>These </a:t>
            </a:r>
            <a:r>
              <a:rPr sz="1250" spc="20" dirty="0">
                <a:latin typeface="Arial"/>
                <a:cs typeface="Arial"/>
              </a:rPr>
              <a:t>instructions </a:t>
            </a:r>
            <a:r>
              <a:rPr sz="1250" spc="15" dirty="0">
                <a:latin typeface="Arial"/>
                <a:cs typeface="Arial"/>
              </a:rPr>
              <a:t>call the </a:t>
            </a:r>
            <a:r>
              <a:rPr sz="1250" spc="-15" dirty="0">
                <a:latin typeface="Arial"/>
                <a:cs typeface="Arial"/>
              </a:rPr>
              <a:t>square()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store 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35" dirty="0">
                <a:latin typeface="Arial"/>
                <a:cs typeface="Arial"/>
              </a:rPr>
              <a:t>x</a:t>
            </a:r>
            <a:r>
              <a:rPr sz="1250" spc="-2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9516" y="961415"/>
            <a:ext cx="3396615" cy="2948305"/>
            <a:chOff x="5729516" y="961415"/>
            <a:chExt cx="3396615" cy="2948305"/>
          </a:xfrm>
        </p:grpSpPr>
        <p:sp>
          <p:nvSpPr>
            <p:cNvPr id="4" name="object 4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29516" y="961415"/>
              <a:ext cx="3396615" cy="2948305"/>
            </a:xfrm>
            <a:custGeom>
              <a:avLst/>
              <a:gdLst/>
              <a:ahLst/>
              <a:cxnLst/>
              <a:rect l="l" t="t" r="r" b="b"/>
              <a:pathLst>
                <a:path w="3396615" h="2948304">
                  <a:moveTo>
                    <a:pt x="3396589" y="2475306"/>
                  </a:moveTo>
                  <a:lnTo>
                    <a:pt x="0" y="2475306"/>
                  </a:lnTo>
                  <a:lnTo>
                    <a:pt x="0" y="2948267"/>
                  </a:lnTo>
                  <a:lnTo>
                    <a:pt x="3396589" y="2948267"/>
                  </a:lnTo>
                  <a:lnTo>
                    <a:pt x="3396589" y="2475306"/>
                  </a:lnTo>
                  <a:close/>
                </a:path>
                <a:path w="3396615" h="2948304">
                  <a:moveTo>
                    <a:pt x="3396589" y="0"/>
                  </a:moveTo>
                  <a:lnTo>
                    <a:pt x="0" y="0"/>
                  </a:lnTo>
                  <a:lnTo>
                    <a:pt x="0" y="1869541"/>
                  </a:lnTo>
                  <a:lnTo>
                    <a:pt x="3396589" y="1869541"/>
                  </a:lnTo>
                  <a:lnTo>
                    <a:pt x="3396589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31641" y="1216215"/>
            <a:ext cx="2150745" cy="2992120"/>
            <a:chOff x="3431641" y="1216215"/>
            <a:chExt cx="2150745" cy="2992120"/>
          </a:xfrm>
        </p:grpSpPr>
        <p:sp>
          <p:nvSpPr>
            <p:cNvPr id="7" name="object 7"/>
            <p:cNvSpPr/>
            <p:nvPr/>
          </p:nvSpPr>
          <p:spPr>
            <a:xfrm>
              <a:off x="3542538" y="1825383"/>
              <a:ext cx="2039518" cy="1378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1641" y="1216215"/>
              <a:ext cx="2139315" cy="2992120"/>
            </a:xfrm>
            <a:custGeom>
              <a:avLst/>
              <a:gdLst/>
              <a:ahLst/>
              <a:cxnLst/>
              <a:rect l="l" t="t" r="r" b="b"/>
              <a:pathLst>
                <a:path w="2139315" h="2992120">
                  <a:moveTo>
                    <a:pt x="2139302" y="1963686"/>
                  </a:moveTo>
                  <a:lnTo>
                    <a:pt x="0" y="1963686"/>
                  </a:lnTo>
                  <a:lnTo>
                    <a:pt x="0" y="2991828"/>
                  </a:lnTo>
                  <a:lnTo>
                    <a:pt x="2139302" y="2991828"/>
                  </a:lnTo>
                  <a:lnTo>
                    <a:pt x="2139302" y="1963686"/>
                  </a:lnTo>
                  <a:close/>
                </a:path>
                <a:path w="2139315" h="2992120">
                  <a:moveTo>
                    <a:pt x="2139302" y="0"/>
                  </a:moveTo>
                  <a:lnTo>
                    <a:pt x="0" y="0"/>
                  </a:lnTo>
                  <a:lnTo>
                    <a:pt x="0" y="1752193"/>
                  </a:lnTo>
                  <a:lnTo>
                    <a:pt x="2139302" y="1752193"/>
                  </a:lnTo>
                  <a:lnTo>
                    <a:pt x="2139302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5600" y="5083047"/>
            <a:ext cx="33185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these </a:t>
            </a:r>
            <a:r>
              <a:rPr sz="1250" spc="20" dirty="0">
                <a:latin typeface="Arial"/>
                <a:cs typeface="Arial"/>
              </a:rPr>
              <a:t>instructions </a:t>
            </a:r>
            <a:r>
              <a:rPr sz="1250" spc="25" dirty="0">
                <a:latin typeface="Arial"/>
                <a:cs typeface="Arial"/>
              </a:rPr>
              <a:t>print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0" dirty="0">
                <a:latin typeface="Arial"/>
                <a:cs typeface="Arial"/>
              </a:rPr>
              <a:t>stored </a:t>
            </a:r>
            <a:r>
              <a:rPr sz="1250" spc="5" dirty="0">
                <a:latin typeface="Arial"/>
                <a:cs typeface="Arial"/>
              </a:rPr>
              <a:t>in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x...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9516" y="961415"/>
            <a:ext cx="3396615" cy="2801620"/>
            <a:chOff x="5729516" y="961415"/>
            <a:chExt cx="3396615" cy="2801620"/>
          </a:xfrm>
        </p:grpSpPr>
        <p:sp>
          <p:nvSpPr>
            <p:cNvPr id="4" name="object 4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29516" y="961415"/>
              <a:ext cx="3396615" cy="2468880"/>
            </a:xfrm>
            <a:custGeom>
              <a:avLst/>
              <a:gdLst/>
              <a:ahLst/>
              <a:cxnLst/>
              <a:rect l="l" t="t" r="r" b="b"/>
              <a:pathLst>
                <a:path w="3396615" h="2468879">
                  <a:moveTo>
                    <a:pt x="0" y="0"/>
                  </a:moveTo>
                  <a:lnTo>
                    <a:pt x="3396589" y="0"/>
                  </a:lnTo>
                  <a:lnTo>
                    <a:pt x="3396589" y="2468626"/>
                  </a:lnTo>
                  <a:lnTo>
                    <a:pt x="0" y="2468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31641" y="1216215"/>
            <a:ext cx="2150745" cy="2051685"/>
            <a:chOff x="3431641" y="1216215"/>
            <a:chExt cx="2150745" cy="2051685"/>
          </a:xfrm>
        </p:grpSpPr>
        <p:sp>
          <p:nvSpPr>
            <p:cNvPr id="7" name="object 7"/>
            <p:cNvSpPr/>
            <p:nvPr/>
          </p:nvSpPr>
          <p:spPr>
            <a:xfrm>
              <a:off x="3542538" y="1825383"/>
              <a:ext cx="2039518" cy="1378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1641" y="1216215"/>
              <a:ext cx="2139315" cy="2051685"/>
            </a:xfrm>
            <a:custGeom>
              <a:avLst/>
              <a:gdLst/>
              <a:ahLst/>
              <a:cxnLst/>
              <a:rect l="l" t="t" r="r" b="b"/>
              <a:pathLst>
                <a:path w="2139315" h="2051685">
                  <a:moveTo>
                    <a:pt x="0" y="0"/>
                  </a:moveTo>
                  <a:lnTo>
                    <a:pt x="2139302" y="0"/>
                  </a:lnTo>
                  <a:lnTo>
                    <a:pt x="2139302" y="2051456"/>
                  </a:lnTo>
                  <a:lnTo>
                    <a:pt x="0" y="2051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C34">
                <a:alpha val="80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5600" y="5083047"/>
            <a:ext cx="559371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-5" dirty="0">
                <a:latin typeface="Arial"/>
                <a:cs typeface="Arial"/>
              </a:rPr>
              <a:t>finally, </a:t>
            </a:r>
            <a:r>
              <a:rPr sz="1250" spc="10" dirty="0">
                <a:latin typeface="Arial"/>
                <a:cs typeface="Arial"/>
              </a:rPr>
              <a:t>these </a:t>
            </a:r>
            <a:r>
              <a:rPr sz="1250" spc="15" dirty="0">
                <a:latin typeface="Arial"/>
                <a:cs typeface="Arial"/>
              </a:rPr>
              <a:t>last </a:t>
            </a:r>
            <a:r>
              <a:rPr sz="1250" spc="50" dirty="0">
                <a:latin typeface="Arial"/>
                <a:cs typeface="Arial"/>
              </a:rPr>
              <a:t>two </a:t>
            </a:r>
            <a:r>
              <a:rPr sz="1250" spc="20" dirty="0">
                <a:latin typeface="Arial"/>
                <a:cs typeface="Arial"/>
              </a:rPr>
              <a:t>instructions </a:t>
            </a:r>
            <a:r>
              <a:rPr sz="1250" spc="5" dirty="0">
                <a:latin typeface="Arial"/>
                <a:cs typeface="Arial"/>
              </a:rPr>
              <a:t>represent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implicit </a:t>
            </a:r>
            <a:r>
              <a:rPr sz="1250" spc="10" dirty="0">
                <a:latin typeface="Arial"/>
                <a:cs typeface="Arial"/>
              </a:rPr>
              <a:t>return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statement.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538" y="1825383"/>
            <a:ext cx="2039518" cy="1378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7379970" cy="6985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45"/>
              </a:spcBef>
            </a:pPr>
            <a:r>
              <a:rPr sz="1250" spc="10" dirty="0">
                <a:latin typeface="Arial"/>
                <a:cs typeface="Arial"/>
              </a:rPr>
              <a:t>Now, </a:t>
            </a:r>
            <a:r>
              <a:rPr sz="1250" spc="20" dirty="0">
                <a:latin typeface="Arial"/>
                <a:cs typeface="Arial"/>
              </a:rPr>
              <a:t>when executing </a:t>
            </a:r>
            <a:r>
              <a:rPr sz="1250" spc="30" dirty="0">
                <a:latin typeface="Arial"/>
                <a:cs typeface="Arial"/>
              </a:rPr>
              <a:t>code, </a:t>
            </a:r>
            <a:r>
              <a:rPr sz="1250" spc="15" dirty="0">
                <a:latin typeface="Arial"/>
                <a:cs typeface="Arial"/>
              </a:rPr>
              <a:t>the runtime </a:t>
            </a:r>
            <a:r>
              <a:rPr sz="1250" spc="10" dirty="0">
                <a:latin typeface="Arial"/>
                <a:cs typeface="Arial"/>
              </a:rPr>
              <a:t>needs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keep </a:t>
            </a:r>
            <a:r>
              <a:rPr sz="1250" spc="30" dirty="0">
                <a:latin typeface="Arial"/>
                <a:cs typeface="Arial"/>
              </a:rPr>
              <a:t>track of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25" dirty="0">
                <a:latin typeface="Arial"/>
                <a:cs typeface="Arial"/>
              </a:rPr>
              <a:t>position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set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instructions.  </a:t>
            </a:r>
            <a:r>
              <a:rPr sz="1250" dirty="0">
                <a:latin typeface="Arial"/>
                <a:cs typeface="Arial"/>
              </a:rPr>
              <a:t>Each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predetermined, </a:t>
            </a:r>
            <a:r>
              <a:rPr sz="1250" spc="20" dirty="0">
                <a:latin typeface="Arial"/>
                <a:cs typeface="Arial"/>
              </a:rPr>
              <a:t>fixed </a:t>
            </a:r>
            <a:r>
              <a:rPr sz="1250" spc="-5" dirty="0">
                <a:latin typeface="Arial"/>
                <a:cs typeface="Arial"/>
              </a:rPr>
              <a:t>size </a:t>
            </a:r>
            <a:r>
              <a:rPr sz="1250" spc="5" dirty="0">
                <a:latin typeface="Arial"/>
                <a:cs typeface="Arial"/>
              </a:rPr>
              <a:t>in memory,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therefore has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35" dirty="0">
                <a:latin typeface="Arial"/>
                <a:cs typeface="Arial"/>
              </a:rPr>
              <a:t>own </a:t>
            </a:r>
            <a:r>
              <a:rPr sz="1250" spc="20" dirty="0">
                <a:latin typeface="Arial"/>
                <a:cs typeface="Arial"/>
              </a:rPr>
              <a:t>memory </a:t>
            </a:r>
            <a:r>
              <a:rPr sz="1250" spc="15" dirty="0">
                <a:latin typeface="Arial"/>
                <a:cs typeface="Arial"/>
              </a:rPr>
              <a:t>address.  So the runtime </a:t>
            </a:r>
            <a:r>
              <a:rPr sz="1250" spc="20" dirty="0">
                <a:latin typeface="Arial"/>
                <a:cs typeface="Arial"/>
              </a:rPr>
              <a:t>will just </a:t>
            </a:r>
            <a:r>
              <a:rPr sz="1250" spc="15" dirty="0">
                <a:latin typeface="Arial"/>
                <a:cs typeface="Arial"/>
              </a:rPr>
              <a:t>keep </a:t>
            </a:r>
            <a:r>
              <a:rPr sz="1250" spc="30" dirty="0">
                <a:latin typeface="Arial"/>
                <a:cs typeface="Arial"/>
              </a:rPr>
              <a:t>track 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memory </a:t>
            </a:r>
            <a:r>
              <a:rPr sz="1250" spc="15" dirty="0">
                <a:latin typeface="Arial"/>
                <a:cs typeface="Arial"/>
              </a:rPr>
              <a:t>address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instruction.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538" y="1825383"/>
            <a:ext cx="2039518" cy="1378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5" name="object 5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7252" y="2212543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5600" y="5048910"/>
            <a:ext cx="981773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called the </a:t>
            </a:r>
            <a:r>
              <a:rPr sz="1250" spc="30" dirty="0">
                <a:latin typeface="Arial"/>
                <a:cs typeface="Arial"/>
              </a:rPr>
              <a:t>“instruction pointer”. </a:t>
            </a:r>
            <a:r>
              <a:rPr sz="125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15" dirty="0">
                <a:latin typeface="Arial"/>
                <a:cs typeface="Arial"/>
              </a:rPr>
              <a:t>the runtime executes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20" dirty="0">
                <a:latin typeface="Arial"/>
                <a:cs typeface="Arial"/>
              </a:rPr>
              <a:t>instruction,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automatically </a:t>
            </a:r>
            <a:r>
              <a:rPr sz="1250" spc="15" dirty="0">
                <a:latin typeface="Arial"/>
                <a:cs typeface="Arial"/>
              </a:rPr>
              <a:t>increments 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5" dirty="0">
                <a:latin typeface="Arial"/>
                <a:cs typeface="Arial"/>
              </a:rPr>
              <a:t>pointer.  </a:t>
            </a:r>
            <a:r>
              <a:rPr sz="1250" spc="15" dirty="0">
                <a:latin typeface="Arial"/>
                <a:cs typeface="Arial"/>
              </a:rPr>
              <a:t>Special </a:t>
            </a:r>
            <a:r>
              <a:rPr sz="1250" spc="20" dirty="0">
                <a:latin typeface="Arial"/>
                <a:cs typeface="Arial"/>
              </a:rPr>
              <a:t>instructions can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30" dirty="0">
                <a:latin typeface="Arial"/>
                <a:cs typeface="Arial"/>
              </a:rPr>
              <a:t>modify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5" dirty="0">
                <a:latin typeface="Arial"/>
                <a:cs typeface="Arial"/>
              </a:rPr>
              <a:t>pointer, </a:t>
            </a:r>
            <a:r>
              <a:rPr sz="1250" spc="20" dirty="0">
                <a:latin typeface="Arial"/>
                <a:cs typeface="Arial"/>
              </a:rPr>
              <a:t>allowing </a:t>
            </a:r>
            <a:r>
              <a:rPr sz="1250" spc="15" dirty="0">
                <a:latin typeface="Arial"/>
                <a:cs typeface="Arial"/>
              </a:rPr>
              <a:t>the runtime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0" dirty="0">
                <a:latin typeface="Arial"/>
                <a:cs typeface="Arial"/>
              </a:rPr>
              <a:t>jump </a:t>
            </a:r>
            <a:r>
              <a:rPr sz="1250" spc="20" dirty="0">
                <a:latin typeface="Arial"/>
                <a:cs typeface="Arial"/>
              </a:rPr>
              <a:t>between </a:t>
            </a:r>
            <a:r>
              <a:rPr sz="1250" spc="-25" dirty="0">
                <a:latin typeface="Arial"/>
                <a:cs typeface="Arial"/>
              </a:rPr>
              <a:t>diﬀerent </a:t>
            </a:r>
            <a:r>
              <a:rPr sz="1250" spc="20" dirty="0">
                <a:latin typeface="Arial"/>
                <a:cs typeface="Arial"/>
              </a:rPr>
              <a:t>sections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114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code.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basis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30" dirty="0">
                <a:latin typeface="Arial"/>
                <a:cs typeface="Arial"/>
              </a:rPr>
              <a:t>flow </a:t>
            </a:r>
            <a:r>
              <a:rPr sz="1250" spc="25" dirty="0">
                <a:latin typeface="Arial"/>
                <a:cs typeface="Arial"/>
              </a:rPr>
              <a:t>control, </a:t>
            </a:r>
            <a:r>
              <a:rPr sz="1250" spc="20" dirty="0">
                <a:latin typeface="Arial"/>
                <a:cs typeface="Arial"/>
              </a:rPr>
              <a:t>including </a:t>
            </a:r>
            <a:r>
              <a:rPr sz="1250" spc="15" dirty="0">
                <a:latin typeface="Arial"/>
                <a:cs typeface="Arial"/>
              </a:rPr>
              <a:t>if/else </a:t>
            </a:r>
            <a:r>
              <a:rPr sz="1250" spc="25" dirty="0">
                <a:latin typeface="Arial"/>
                <a:cs typeface="Arial"/>
              </a:rPr>
              <a:t>conditional </a:t>
            </a:r>
            <a:r>
              <a:rPr sz="1250" spc="30" dirty="0">
                <a:latin typeface="Arial"/>
                <a:cs typeface="Arial"/>
              </a:rPr>
              <a:t>blocks,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while </a:t>
            </a:r>
            <a:r>
              <a:rPr sz="1250" spc="25" dirty="0">
                <a:latin typeface="Arial"/>
                <a:cs typeface="Arial"/>
              </a:rPr>
              <a:t>loops,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function</a:t>
            </a:r>
            <a:r>
              <a:rPr sz="1250" spc="-19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calls.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03587" y="2070946"/>
            <a:ext cx="6397625" cy="937948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003300" marR="5080" indent="-990600">
              <a:lnSpc>
                <a:spcPts val="2200"/>
              </a:lnSpc>
              <a:spcBef>
                <a:spcPts val="229"/>
              </a:spcBef>
            </a:pPr>
            <a:r>
              <a:rPr lang="en-US" sz="2800" b="1" dirty="0">
                <a:latin typeface="Lato Light"/>
                <a:cs typeface="Lato Light"/>
              </a:rPr>
              <a:t>A variant of a function that enables</a:t>
            </a:r>
          </a:p>
          <a:p>
            <a:pPr marL="1003300" marR="5080" indent="-990600">
              <a:lnSpc>
                <a:spcPts val="2200"/>
              </a:lnSpc>
              <a:spcBef>
                <a:spcPts val="229"/>
              </a:spcBef>
            </a:pPr>
            <a:r>
              <a:rPr lang="en-US" sz="2800" b="1" dirty="0">
                <a:latin typeface="Lato Light"/>
                <a:cs typeface="Lato Light"/>
              </a:rPr>
              <a:t>concurrency via cooperative</a:t>
            </a:r>
          </a:p>
          <a:p>
            <a:pPr marL="1003300" marR="5080" indent="-990600">
              <a:lnSpc>
                <a:spcPts val="2200"/>
              </a:lnSpc>
              <a:spcBef>
                <a:spcPts val="229"/>
              </a:spcBef>
            </a:pPr>
            <a:r>
              <a:rPr lang="en-US" sz="2800" b="1" dirty="0">
                <a:latin typeface="Lato Light"/>
                <a:cs typeface="Lato Light"/>
              </a:rPr>
              <a:t>multitasking</a:t>
            </a:r>
            <a:endParaRPr sz="2800" b="1" dirty="0">
              <a:latin typeface="Lato Light"/>
              <a:cs typeface="Lato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4491" y="5321300"/>
            <a:ext cx="7103109" cy="32487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95"/>
              </a:spcBef>
            </a:pPr>
            <a:r>
              <a:rPr sz="2400" b="1" spc="-10" dirty="0">
                <a:latin typeface="Arial"/>
                <a:cs typeface="Arial"/>
              </a:rPr>
              <a:t>A </a:t>
            </a:r>
            <a:r>
              <a:rPr sz="2400" b="1" spc="10" dirty="0">
                <a:latin typeface="Arial"/>
                <a:cs typeface="Arial"/>
              </a:rPr>
              <a:t>variant </a:t>
            </a:r>
            <a:r>
              <a:rPr sz="2400" b="1" spc="30" dirty="0">
                <a:latin typeface="Arial"/>
                <a:cs typeface="Arial"/>
              </a:rPr>
              <a:t>of </a:t>
            </a:r>
            <a:r>
              <a:rPr sz="2400" b="1" spc="25" dirty="0">
                <a:latin typeface="Arial"/>
                <a:cs typeface="Arial"/>
              </a:rPr>
              <a:t>functions … that </a:t>
            </a:r>
            <a:r>
              <a:rPr sz="2400" b="1" spc="5" dirty="0">
                <a:latin typeface="Arial"/>
                <a:cs typeface="Arial"/>
              </a:rPr>
              <a:t>enables </a:t>
            </a:r>
            <a:r>
              <a:rPr sz="2400" b="1" spc="20" dirty="0">
                <a:latin typeface="Arial"/>
                <a:cs typeface="Arial"/>
              </a:rPr>
              <a:t>concurrency </a:t>
            </a:r>
            <a:r>
              <a:rPr sz="2400" b="1" spc="25" dirty="0">
                <a:latin typeface="Arial"/>
                <a:cs typeface="Arial"/>
              </a:rPr>
              <a:t>… </a:t>
            </a:r>
            <a:r>
              <a:rPr sz="2400" b="1" dirty="0">
                <a:latin typeface="Arial"/>
                <a:cs typeface="Arial"/>
              </a:rPr>
              <a:t>via </a:t>
            </a:r>
            <a:r>
              <a:rPr sz="2400" b="1" spc="20" dirty="0">
                <a:latin typeface="Arial"/>
                <a:cs typeface="Arial"/>
              </a:rPr>
              <a:t>cooperative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multitasking</a:t>
            </a:r>
            <a:endParaRPr sz="2400" b="1" dirty="0">
              <a:latin typeface="Arial"/>
              <a:cs typeface="Arial"/>
            </a:endParaRPr>
          </a:p>
          <a:p>
            <a:pPr marL="12700" marR="5080" algn="ctr">
              <a:lnSpc>
                <a:spcPct val="113300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I </a:t>
            </a:r>
            <a:r>
              <a:rPr sz="2400" b="1" spc="30" dirty="0">
                <a:latin typeface="Arial"/>
                <a:cs typeface="Arial"/>
              </a:rPr>
              <a:t>want </a:t>
            </a:r>
            <a:r>
              <a:rPr sz="2400" b="1" spc="45" dirty="0">
                <a:latin typeface="Arial"/>
                <a:cs typeface="Arial"/>
              </a:rPr>
              <a:t>to </a:t>
            </a:r>
            <a:r>
              <a:rPr sz="2400" b="1" spc="10" dirty="0">
                <a:latin typeface="Arial"/>
                <a:cs typeface="Arial"/>
              </a:rPr>
              <a:t>explore </a:t>
            </a:r>
            <a:r>
              <a:rPr sz="2400" b="1" spc="15" dirty="0">
                <a:latin typeface="Arial"/>
                <a:cs typeface="Arial"/>
              </a:rPr>
              <a:t>the </a:t>
            </a:r>
            <a:r>
              <a:rPr sz="2400" b="1" spc="5" dirty="0">
                <a:latin typeface="Arial"/>
                <a:cs typeface="Arial"/>
              </a:rPr>
              <a:t>genesis </a:t>
            </a:r>
            <a:r>
              <a:rPr sz="2400" b="1" spc="30" dirty="0">
                <a:latin typeface="Arial"/>
                <a:cs typeface="Arial"/>
              </a:rPr>
              <a:t>of </a:t>
            </a:r>
            <a:r>
              <a:rPr sz="2400" b="1" spc="15" dirty="0">
                <a:latin typeface="Arial"/>
                <a:cs typeface="Arial"/>
              </a:rPr>
              <a:t>coroutines, </a:t>
            </a:r>
            <a:r>
              <a:rPr sz="2400" b="1" spc="20" dirty="0">
                <a:latin typeface="Arial"/>
                <a:cs typeface="Arial"/>
              </a:rPr>
              <a:t>and understand </a:t>
            </a:r>
            <a:r>
              <a:rPr sz="2400" b="1" spc="35" dirty="0">
                <a:latin typeface="Arial"/>
                <a:cs typeface="Arial"/>
              </a:rPr>
              <a:t>how </a:t>
            </a:r>
            <a:r>
              <a:rPr sz="2400" b="1" spc="15" dirty="0">
                <a:latin typeface="Arial"/>
                <a:cs typeface="Arial"/>
              </a:rPr>
              <a:t>they </a:t>
            </a:r>
            <a:r>
              <a:rPr sz="2400" b="1" spc="35" dirty="0">
                <a:latin typeface="Arial"/>
                <a:cs typeface="Arial"/>
              </a:rPr>
              <a:t>work </a:t>
            </a:r>
            <a:r>
              <a:rPr sz="2400" b="1" spc="20" dirty="0">
                <a:latin typeface="Arial"/>
                <a:cs typeface="Arial"/>
              </a:rPr>
              <a:t>and </a:t>
            </a:r>
            <a:r>
              <a:rPr sz="2400" b="1" spc="30" dirty="0">
                <a:latin typeface="Arial"/>
                <a:cs typeface="Arial"/>
              </a:rPr>
              <a:t>why </a:t>
            </a:r>
            <a:r>
              <a:rPr sz="2400" b="1" spc="25" dirty="0">
                <a:latin typeface="Arial"/>
                <a:cs typeface="Arial"/>
              </a:rPr>
              <a:t>we </a:t>
            </a:r>
            <a:r>
              <a:rPr sz="2400" b="1" spc="5" dirty="0">
                <a:latin typeface="Arial"/>
                <a:cs typeface="Arial"/>
              </a:rPr>
              <a:t>use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them.  </a:t>
            </a:r>
            <a:r>
              <a:rPr sz="2400" b="1" spc="-15" dirty="0">
                <a:latin typeface="Arial"/>
                <a:cs typeface="Arial"/>
              </a:rPr>
              <a:t>There are </a:t>
            </a:r>
            <a:r>
              <a:rPr sz="2400" b="1" spc="-10" dirty="0">
                <a:latin typeface="Arial"/>
                <a:cs typeface="Arial"/>
              </a:rPr>
              <a:t>a </a:t>
            </a:r>
            <a:r>
              <a:rPr sz="2400" b="1" spc="30" dirty="0">
                <a:latin typeface="Arial"/>
                <a:cs typeface="Arial"/>
              </a:rPr>
              <a:t>lot of important </a:t>
            </a:r>
            <a:r>
              <a:rPr sz="2400" b="1" spc="35" dirty="0">
                <a:latin typeface="Arial"/>
                <a:cs typeface="Arial"/>
              </a:rPr>
              <a:t>concepts </a:t>
            </a:r>
            <a:r>
              <a:rPr sz="2400" b="1" spc="45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cover, </a:t>
            </a:r>
            <a:r>
              <a:rPr sz="2400" b="1" spc="25" dirty="0">
                <a:latin typeface="Arial"/>
                <a:cs typeface="Arial"/>
              </a:rPr>
              <a:t>so </a:t>
            </a:r>
            <a:r>
              <a:rPr sz="2400" b="1" spc="45" dirty="0">
                <a:latin typeface="Arial"/>
                <a:cs typeface="Arial"/>
              </a:rPr>
              <a:t>I'm </a:t>
            </a:r>
            <a:r>
              <a:rPr sz="2400" b="1" spc="25" dirty="0">
                <a:latin typeface="Arial"/>
                <a:cs typeface="Arial"/>
              </a:rPr>
              <a:t>going </a:t>
            </a:r>
            <a:r>
              <a:rPr sz="2400" b="1" spc="45" dirty="0">
                <a:latin typeface="Arial"/>
                <a:cs typeface="Arial"/>
              </a:rPr>
              <a:t>to </a:t>
            </a:r>
            <a:r>
              <a:rPr sz="2400" b="1" spc="30" dirty="0">
                <a:latin typeface="Arial"/>
                <a:cs typeface="Arial"/>
              </a:rPr>
              <a:t>focus </a:t>
            </a:r>
            <a:r>
              <a:rPr sz="2400" b="1" spc="25" dirty="0">
                <a:latin typeface="Arial"/>
                <a:cs typeface="Arial"/>
              </a:rPr>
              <a:t>on </a:t>
            </a:r>
            <a:r>
              <a:rPr sz="2400" b="1" spc="15" dirty="0">
                <a:latin typeface="Arial"/>
                <a:cs typeface="Arial"/>
              </a:rPr>
              <a:t>the</a:t>
            </a:r>
            <a:r>
              <a:rPr sz="2400" b="1" spc="-229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ideas,</a:t>
            </a:r>
            <a:endParaRPr sz="2400" b="1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300"/>
              </a:spcBef>
            </a:pPr>
            <a:r>
              <a:rPr sz="2400" b="1" spc="20" dirty="0">
                <a:latin typeface="Arial"/>
                <a:cs typeface="Arial"/>
              </a:rPr>
              <a:t>and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35" dirty="0">
                <a:latin typeface="Arial"/>
                <a:cs typeface="Arial"/>
              </a:rPr>
              <a:t>how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they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relate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to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Python,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but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I'm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35" dirty="0">
                <a:latin typeface="Arial"/>
                <a:cs typeface="Arial"/>
              </a:rPr>
              <a:t>not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going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to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worry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30" dirty="0">
                <a:latin typeface="Arial"/>
                <a:cs typeface="Arial"/>
              </a:rPr>
              <a:t>about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getting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the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details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50" dirty="0">
                <a:latin typeface="Arial"/>
                <a:cs typeface="Arial"/>
              </a:rPr>
              <a:t>100%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correct</a:t>
            </a:r>
            <a:r>
              <a:rPr sz="1250" spc="25" dirty="0">
                <a:latin typeface="Arial"/>
                <a:cs typeface="Arial"/>
              </a:rPr>
              <a:t>.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0" name="object 10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7252" y="2212543"/>
              <a:ext cx="349821" cy="114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600" y="5048910"/>
            <a:ext cx="949325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10" dirty="0">
                <a:latin typeface="Arial"/>
                <a:cs typeface="Arial"/>
              </a:rPr>
              <a:t>now, </a:t>
            </a:r>
            <a:r>
              <a:rPr sz="1250" spc="5" dirty="0">
                <a:latin typeface="Arial"/>
                <a:cs typeface="Arial"/>
              </a:rPr>
              <a:t>let’s </a:t>
            </a:r>
            <a:r>
              <a:rPr sz="1250" spc="25" dirty="0">
                <a:latin typeface="Arial"/>
                <a:cs typeface="Arial"/>
              </a:rPr>
              <a:t>bring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-15" dirty="0">
                <a:latin typeface="Arial"/>
                <a:cs typeface="Arial"/>
              </a:rPr>
              <a:t>earlier,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take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high </a:t>
            </a:r>
            <a:r>
              <a:rPr sz="1250" dirty="0">
                <a:latin typeface="Arial"/>
                <a:cs typeface="Arial"/>
              </a:rPr>
              <a:t>level, </a:t>
            </a:r>
            <a:r>
              <a:rPr sz="1250" spc="25" dirty="0">
                <a:latin typeface="Arial"/>
                <a:cs typeface="Arial"/>
              </a:rPr>
              <a:t>conceptual look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35" dirty="0">
                <a:latin typeface="Arial"/>
                <a:cs typeface="Arial"/>
              </a:rPr>
              <a:t>could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20" dirty="0">
                <a:latin typeface="Arial"/>
                <a:cs typeface="Arial"/>
              </a:rPr>
              <a:t>executed </a:t>
            </a:r>
            <a:r>
              <a:rPr sz="1250" spc="35" dirty="0">
                <a:latin typeface="Arial"/>
                <a:cs typeface="Arial"/>
              </a:rPr>
              <a:t>by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runtime.  </a:t>
            </a:r>
            <a:r>
              <a:rPr sz="1250" spc="5" dirty="0">
                <a:latin typeface="Arial"/>
                <a:cs typeface="Arial"/>
              </a:rPr>
              <a:t>First, </a:t>
            </a:r>
            <a:r>
              <a:rPr sz="1250" spc="25" dirty="0">
                <a:latin typeface="Arial"/>
                <a:cs typeface="Arial"/>
              </a:rPr>
              <a:t>we push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dirty="0">
                <a:latin typeface="Arial"/>
                <a:cs typeface="Arial"/>
              </a:rPr>
              <a:t>reference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square() </a:t>
            </a:r>
            <a:r>
              <a:rPr sz="1250" spc="25" dirty="0">
                <a:latin typeface="Arial"/>
                <a:cs typeface="Arial"/>
              </a:rPr>
              <a:t>function, </a:t>
            </a: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5" dirty="0">
                <a:latin typeface="Arial"/>
                <a:cs typeface="Arial"/>
              </a:rPr>
              <a:t>is in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global </a:t>
            </a:r>
            <a:r>
              <a:rPr sz="1250" spc="30" dirty="0">
                <a:latin typeface="Arial"/>
                <a:cs typeface="Arial"/>
              </a:rPr>
              <a:t>scope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2212543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397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squ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a</a:t>
            </a:r>
            <a:r>
              <a:rPr sz="1900" b="1" spc="-35" dirty="0">
                <a:solidFill>
                  <a:srgbClr val="282C34"/>
                </a:solidFill>
                <a:latin typeface="Lato"/>
                <a:cs typeface="Lato"/>
              </a:rPr>
              <a:t>r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e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474408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after each </a:t>
            </a:r>
            <a:r>
              <a:rPr sz="1250" spc="20" dirty="0">
                <a:latin typeface="Arial"/>
                <a:cs typeface="Arial"/>
              </a:rPr>
              <a:t>operation </a:t>
            </a:r>
            <a:r>
              <a:rPr sz="1250" spc="25" dirty="0">
                <a:latin typeface="Arial"/>
                <a:cs typeface="Arial"/>
              </a:rPr>
              <a:t>we’ll </a:t>
            </a:r>
            <a:r>
              <a:rPr sz="1250" spc="15" dirty="0">
                <a:latin typeface="Arial"/>
                <a:cs typeface="Arial"/>
              </a:rPr>
              <a:t>increment the </a:t>
            </a:r>
            <a:r>
              <a:rPr sz="1250" spc="25" dirty="0">
                <a:latin typeface="Arial"/>
                <a:cs typeface="Arial"/>
              </a:rPr>
              <a:t>instruction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pointer…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2368398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397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squ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a</a:t>
            </a:r>
            <a:r>
              <a:rPr sz="1900" b="1" spc="-35" dirty="0">
                <a:solidFill>
                  <a:srgbClr val="282C34"/>
                </a:solidFill>
                <a:latin typeface="Lato"/>
                <a:cs typeface="Lato"/>
              </a:rPr>
              <a:t>r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e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686054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" dirty="0">
                <a:latin typeface="Arial"/>
                <a:cs typeface="Arial"/>
              </a:rPr>
              <a:t>Then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load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constant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10" dirty="0">
                <a:latin typeface="Arial"/>
                <a:cs typeface="Arial"/>
              </a:rPr>
              <a:t>4, </a:t>
            </a:r>
            <a:r>
              <a:rPr sz="1250" spc="15" dirty="0">
                <a:latin typeface="Arial"/>
                <a:cs typeface="Arial"/>
              </a:rPr>
              <a:t>the parameter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we’re </a:t>
            </a:r>
            <a:r>
              <a:rPr sz="1250" spc="15" dirty="0">
                <a:latin typeface="Arial"/>
                <a:cs typeface="Arial"/>
              </a:rPr>
              <a:t>passing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square()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294863"/>
            <a:ext cx="435622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2519794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397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squ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a</a:t>
            </a:r>
            <a:r>
              <a:rPr sz="1900" b="1" spc="-35" dirty="0">
                <a:solidFill>
                  <a:srgbClr val="282C34"/>
                </a:solidFill>
                <a:latin typeface="Lato"/>
                <a:cs typeface="Lato"/>
              </a:rPr>
              <a:t>r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e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8900" y="3226646"/>
            <a:ext cx="1651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600" y="5048910"/>
            <a:ext cx="9090660" cy="6985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4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operation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call the </a:t>
            </a:r>
            <a:r>
              <a:rPr sz="1250" spc="25" dirty="0">
                <a:latin typeface="Arial"/>
                <a:cs typeface="Arial"/>
              </a:rPr>
              <a:t>function.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15" dirty="0">
                <a:latin typeface="Arial"/>
                <a:cs typeface="Arial"/>
              </a:rPr>
              <a:t>parameter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number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0" dirty="0">
                <a:latin typeface="Arial"/>
                <a:cs typeface="Arial"/>
              </a:rPr>
              <a:t>arguments </a:t>
            </a:r>
            <a:r>
              <a:rPr sz="1250" spc="20" dirty="0">
                <a:latin typeface="Arial"/>
                <a:cs typeface="Arial"/>
              </a:rPr>
              <a:t>we’re </a:t>
            </a:r>
            <a:r>
              <a:rPr sz="1250" spc="15" dirty="0">
                <a:latin typeface="Arial"/>
                <a:cs typeface="Arial"/>
              </a:rPr>
              <a:t>passing.  So the </a:t>
            </a:r>
            <a:r>
              <a:rPr sz="1250" spc="-5" dirty="0">
                <a:latin typeface="Arial"/>
                <a:cs typeface="Arial"/>
              </a:rPr>
              <a:t>CALL_FUNCTION </a:t>
            </a:r>
            <a:r>
              <a:rPr sz="1250" spc="20" dirty="0">
                <a:latin typeface="Arial"/>
                <a:cs typeface="Arial"/>
              </a:rPr>
              <a:t>operation </a:t>
            </a:r>
            <a:r>
              <a:rPr sz="1250" spc="30" dirty="0">
                <a:latin typeface="Arial"/>
                <a:cs typeface="Arial"/>
              </a:rPr>
              <a:t>knows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consume that </a:t>
            </a:r>
            <a:r>
              <a:rPr sz="1250" spc="20" dirty="0">
                <a:latin typeface="Arial"/>
                <a:cs typeface="Arial"/>
              </a:rPr>
              <a:t>number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items 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15" dirty="0">
                <a:latin typeface="Arial"/>
                <a:cs typeface="Arial"/>
              </a:rPr>
              <a:t>before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finds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call.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15" dirty="0">
                <a:latin typeface="Arial"/>
                <a:cs typeface="Arial"/>
              </a:rPr>
              <a:t>parameters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consumes will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5" dirty="0">
                <a:latin typeface="Arial"/>
                <a:cs typeface="Arial"/>
              </a:rPr>
              <a:t>used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create </a:t>
            </a:r>
            <a:r>
              <a:rPr sz="1250" spc="15" dirty="0">
                <a:latin typeface="Arial"/>
                <a:cs typeface="Arial"/>
              </a:rPr>
              <a:t>the set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locals </a:t>
            </a:r>
            <a:r>
              <a:rPr sz="1250" spc="5" dirty="0">
                <a:latin typeface="Arial"/>
                <a:cs typeface="Arial"/>
              </a:rPr>
              <a:t>available </a:t>
            </a:r>
            <a:r>
              <a:rPr sz="1250" spc="15" dirty="0">
                <a:latin typeface="Arial"/>
                <a:cs typeface="Arial"/>
              </a:rPr>
              <a:t>inside </a:t>
            </a:r>
            <a:r>
              <a:rPr sz="1250" spc="25" dirty="0">
                <a:latin typeface="Arial"/>
                <a:cs typeface="Arial"/>
              </a:rPr>
              <a:t>that</a:t>
            </a:r>
            <a:r>
              <a:rPr sz="1250" spc="-17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2675636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397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squ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a</a:t>
            </a:r>
            <a:r>
              <a:rPr sz="1900" b="1" spc="-35" dirty="0">
                <a:solidFill>
                  <a:srgbClr val="282C34"/>
                </a:solidFill>
                <a:latin typeface="Lato"/>
                <a:cs typeface="Lato"/>
              </a:rPr>
              <a:t>r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e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48910"/>
            <a:ext cx="758317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7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After </a:t>
            </a:r>
            <a:r>
              <a:rPr sz="1250" spc="35" dirty="0">
                <a:latin typeface="Arial"/>
                <a:cs typeface="Arial"/>
              </a:rPr>
              <a:t>popping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10" dirty="0">
                <a:latin typeface="Arial"/>
                <a:cs typeface="Arial"/>
              </a:rPr>
              <a:t>arguments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incrementing 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5" dirty="0">
                <a:latin typeface="Arial"/>
                <a:cs typeface="Arial"/>
              </a:rPr>
              <a:t>pointer,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-5" dirty="0">
                <a:latin typeface="Arial"/>
                <a:cs typeface="Arial"/>
              </a:rPr>
              <a:t>CALL_FUNCTION </a:t>
            </a:r>
            <a:r>
              <a:rPr sz="1250" spc="20" dirty="0">
                <a:latin typeface="Arial"/>
                <a:cs typeface="Arial"/>
              </a:rPr>
              <a:t>operation can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spc="50" dirty="0">
                <a:latin typeface="Arial"/>
                <a:cs typeface="Arial"/>
              </a:rPr>
              <a:t>pop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dirty="0">
                <a:latin typeface="Arial"/>
                <a:cs typeface="Arial"/>
              </a:rPr>
              <a:t>reference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itself,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update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first </a:t>
            </a:r>
            <a:r>
              <a:rPr sz="1250" spc="15" dirty="0">
                <a:latin typeface="Arial"/>
                <a:cs typeface="Arial"/>
              </a:rPr>
              <a:t>address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5" dirty="0">
                <a:latin typeface="Arial"/>
                <a:cs typeface="Arial"/>
              </a:rPr>
              <a:t>that</a:t>
            </a:r>
            <a:r>
              <a:rPr sz="1250" spc="-18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latin typeface="Arial"/>
                <a:cs typeface="Arial"/>
              </a:rPr>
              <a:t>While </a:t>
            </a:r>
            <a:r>
              <a:rPr sz="1250" spc="20" dirty="0">
                <a:latin typeface="Arial"/>
                <a:cs typeface="Arial"/>
              </a:rPr>
              <a:t>storing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previous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stack, so that we </a:t>
            </a:r>
            <a:r>
              <a:rPr sz="1250" spc="35" dirty="0">
                <a:latin typeface="Arial"/>
                <a:cs typeface="Arial"/>
              </a:rPr>
              <a:t>know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later.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1428852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467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58451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20" dirty="0">
                <a:latin typeface="Arial"/>
                <a:cs typeface="Arial"/>
              </a:rPr>
              <a:t>we’re executing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square() </a:t>
            </a:r>
            <a:r>
              <a:rPr sz="1250" spc="25" dirty="0">
                <a:latin typeface="Arial"/>
                <a:cs typeface="Arial"/>
              </a:rPr>
              <a:t>function. </a:t>
            </a:r>
            <a:r>
              <a:rPr sz="1250" spc="10" dirty="0">
                <a:latin typeface="Arial"/>
                <a:cs typeface="Arial"/>
              </a:rPr>
              <a:t>First </a:t>
            </a:r>
            <a:r>
              <a:rPr sz="1250" spc="25" dirty="0">
                <a:latin typeface="Arial"/>
                <a:cs typeface="Arial"/>
              </a:rPr>
              <a:t>thing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load </a:t>
            </a:r>
            <a:r>
              <a:rPr sz="1250" spc="35" dirty="0">
                <a:latin typeface="Arial"/>
                <a:cs typeface="Arial"/>
              </a:rPr>
              <a:t>x onto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20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294863"/>
            <a:ext cx="435622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1580058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467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8900" y="3226646"/>
            <a:ext cx="1651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600" y="5083047"/>
            <a:ext cx="607695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because </a:t>
            </a:r>
            <a:r>
              <a:rPr sz="1250" spc="20" dirty="0">
                <a:latin typeface="Arial"/>
                <a:cs typeface="Arial"/>
              </a:rPr>
              <a:t>we’re multiplying </a:t>
            </a:r>
            <a:r>
              <a:rPr sz="1250" spc="35" dirty="0">
                <a:latin typeface="Arial"/>
                <a:cs typeface="Arial"/>
              </a:rPr>
              <a:t>x by </a:t>
            </a:r>
            <a:r>
              <a:rPr sz="1250" spc="15" dirty="0">
                <a:latin typeface="Arial"/>
                <a:cs typeface="Arial"/>
              </a:rPr>
              <a:t>itself, </a:t>
            </a:r>
            <a:r>
              <a:rPr sz="1250" spc="25" dirty="0">
                <a:latin typeface="Arial"/>
                <a:cs typeface="Arial"/>
              </a:rPr>
              <a:t>we’ll </a:t>
            </a:r>
            <a:r>
              <a:rPr sz="1250" spc="20" dirty="0">
                <a:latin typeface="Arial"/>
                <a:cs typeface="Arial"/>
              </a:rPr>
              <a:t>load </a:t>
            </a:r>
            <a:r>
              <a:rPr sz="1250" spc="35" dirty="0">
                <a:latin typeface="Arial"/>
                <a:cs typeface="Arial"/>
              </a:rPr>
              <a:t>x onto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second</a:t>
            </a:r>
            <a:r>
              <a:rPr sz="1250" spc="-17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2710116"/>
            <a:ext cx="435622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1744802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467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8900" y="2642446"/>
            <a:ext cx="165100" cy="898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4</a:t>
            </a:r>
            <a:endParaRPr sz="19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600" y="5048910"/>
            <a:ext cx="4491990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actually </a:t>
            </a:r>
            <a:r>
              <a:rPr sz="1250" spc="25" dirty="0">
                <a:latin typeface="Arial"/>
                <a:cs typeface="Arial"/>
              </a:rPr>
              <a:t>multiply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two </a:t>
            </a:r>
            <a:r>
              <a:rPr sz="1250" dirty="0">
                <a:latin typeface="Arial"/>
                <a:cs typeface="Arial"/>
              </a:rPr>
              <a:t>values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together.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50" dirty="0">
                <a:latin typeface="Arial"/>
                <a:cs typeface="Arial"/>
              </a:rPr>
              <a:t>pop </a:t>
            </a:r>
            <a:r>
              <a:rPr sz="1250" spc="40" dirty="0">
                <a:latin typeface="Arial"/>
                <a:cs typeface="Arial"/>
              </a:rPr>
              <a:t>both </a:t>
            </a:r>
            <a:r>
              <a:rPr sz="1250" spc="15" dirty="0">
                <a:latin typeface="Arial"/>
                <a:cs typeface="Arial"/>
              </a:rPr>
              <a:t>sides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multiplication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</a:t>
            </a:r>
            <a:r>
              <a:rPr sz="1250" spc="-17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1744802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467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7287259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latin typeface="Arial"/>
                <a:cs typeface="Arial"/>
              </a:rPr>
              <a:t>Do the actual </a:t>
            </a:r>
            <a:r>
              <a:rPr sz="1250" spc="20" dirty="0">
                <a:latin typeface="Arial"/>
                <a:cs typeface="Arial"/>
              </a:rPr>
              <a:t>multiplication,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case 4 </a:t>
            </a:r>
            <a:r>
              <a:rPr sz="1250" spc="20" dirty="0">
                <a:latin typeface="Arial"/>
                <a:cs typeface="Arial"/>
              </a:rPr>
              <a:t>times </a:t>
            </a:r>
            <a:r>
              <a:rPr sz="1250" spc="10" dirty="0">
                <a:latin typeface="Arial"/>
                <a:cs typeface="Arial"/>
              </a:rPr>
              <a:t>4,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store the </a:t>
            </a:r>
            <a:r>
              <a:rPr sz="1250" spc="10" dirty="0">
                <a:latin typeface="Arial"/>
                <a:cs typeface="Arial"/>
              </a:rPr>
              <a:t>resulting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294863"/>
            <a:ext cx="435622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1900656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467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5400" y="3226646"/>
            <a:ext cx="3048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16</a:t>
            </a:r>
            <a:endParaRPr sz="19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600" y="5048910"/>
            <a:ext cx="487108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0" dirty="0">
                <a:latin typeface="Arial"/>
                <a:cs typeface="Arial"/>
              </a:rPr>
              <a:t>Now,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5" dirty="0">
                <a:latin typeface="Arial"/>
                <a:cs typeface="Arial"/>
              </a:rPr>
              <a:t>result, </a:t>
            </a:r>
            <a:r>
              <a:rPr sz="1250" spc="20" dirty="0">
                <a:latin typeface="Arial"/>
                <a:cs typeface="Arial"/>
              </a:rPr>
              <a:t>and we’re </a:t>
            </a:r>
            <a:r>
              <a:rPr sz="1250" spc="5" dirty="0">
                <a:latin typeface="Arial"/>
                <a:cs typeface="Arial"/>
              </a:rPr>
              <a:t>ready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0" dirty="0">
                <a:latin typeface="Arial"/>
                <a:cs typeface="Arial"/>
              </a:rPr>
              <a:t>caller.  The </a:t>
            </a:r>
            <a:r>
              <a:rPr sz="1250" spc="-30" dirty="0">
                <a:latin typeface="Arial"/>
                <a:cs typeface="Arial"/>
              </a:rPr>
              <a:t>RETURN_VALUE </a:t>
            </a:r>
            <a:r>
              <a:rPr sz="1250" spc="20" dirty="0">
                <a:latin typeface="Arial"/>
                <a:cs typeface="Arial"/>
              </a:rPr>
              <a:t>operation will </a:t>
            </a:r>
            <a:r>
              <a:rPr sz="1250" spc="50" dirty="0">
                <a:latin typeface="Arial"/>
                <a:cs typeface="Arial"/>
              </a:rPr>
              <a:t>pop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stack…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0" y="2240844"/>
            <a:ext cx="3332479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85" dirty="0"/>
              <a:t>So </a:t>
            </a:r>
            <a:r>
              <a:rPr spc="-665" dirty="0"/>
              <a:t>what </a:t>
            </a:r>
            <a:r>
              <a:rPr spc="-484" dirty="0"/>
              <a:t>is </a:t>
            </a:r>
            <a:r>
              <a:rPr spc="-680" dirty="0"/>
              <a:t>a</a:t>
            </a:r>
            <a:r>
              <a:rPr spc="-725" dirty="0"/>
              <a:t> </a:t>
            </a:r>
            <a:r>
              <a:rPr spc="-545" dirty="0"/>
              <a:t>function?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9010" y="5549900"/>
            <a:ext cx="6041390" cy="24372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95"/>
              </a:spcBef>
            </a:pPr>
            <a:r>
              <a:rPr sz="2400" b="1" spc="15" dirty="0">
                <a:latin typeface="Arial"/>
                <a:cs typeface="Arial"/>
              </a:rPr>
              <a:t>So </a:t>
            </a:r>
            <a:r>
              <a:rPr sz="2400" b="1" spc="35" dirty="0">
                <a:latin typeface="Arial"/>
                <a:cs typeface="Arial"/>
              </a:rPr>
              <a:t>let's </a:t>
            </a:r>
            <a:r>
              <a:rPr sz="2400" b="1" spc="20" dirty="0">
                <a:latin typeface="Arial"/>
                <a:cs typeface="Arial"/>
              </a:rPr>
              <a:t>start from </a:t>
            </a:r>
            <a:r>
              <a:rPr sz="2400" b="1" spc="15" dirty="0">
                <a:latin typeface="Arial"/>
                <a:cs typeface="Arial"/>
              </a:rPr>
              <a:t>the beginning. What </a:t>
            </a:r>
            <a:r>
              <a:rPr sz="2400" b="1" spc="5" dirty="0">
                <a:latin typeface="Arial"/>
                <a:cs typeface="Arial"/>
              </a:rPr>
              <a:t>is 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function?</a:t>
            </a:r>
            <a:endParaRPr sz="2400" b="1" dirty="0">
              <a:latin typeface="Arial"/>
              <a:cs typeface="Arial"/>
            </a:endParaRPr>
          </a:p>
          <a:p>
            <a:pPr marL="12700" marR="5080" algn="ctr">
              <a:lnSpc>
                <a:spcPct val="113300"/>
              </a:lnSpc>
              <a:spcBef>
                <a:spcPts val="100"/>
              </a:spcBef>
            </a:pPr>
            <a:r>
              <a:rPr sz="2400" b="1" spc="25" dirty="0">
                <a:latin typeface="Arial"/>
                <a:cs typeface="Arial"/>
              </a:rPr>
              <a:t>I'll </a:t>
            </a:r>
            <a:r>
              <a:rPr sz="2400" b="1" spc="5" dirty="0">
                <a:latin typeface="Arial"/>
                <a:cs typeface="Arial"/>
              </a:rPr>
              <a:t>spare </a:t>
            </a:r>
            <a:r>
              <a:rPr sz="2400" b="1" spc="20" dirty="0">
                <a:latin typeface="Arial"/>
                <a:cs typeface="Arial"/>
              </a:rPr>
              <a:t>you </a:t>
            </a:r>
            <a:r>
              <a:rPr sz="2400" b="1" spc="15" dirty="0">
                <a:latin typeface="Arial"/>
                <a:cs typeface="Arial"/>
              </a:rPr>
              <a:t>the </a:t>
            </a:r>
            <a:r>
              <a:rPr sz="2400" b="1" spc="10" dirty="0">
                <a:latin typeface="Arial"/>
                <a:cs typeface="Arial"/>
              </a:rPr>
              <a:t>one </a:t>
            </a:r>
            <a:r>
              <a:rPr sz="2400" b="1" spc="15" dirty="0">
                <a:latin typeface="Arial"/>
                <a:cs typeface="Arial"/>
              </a:rPr>
              <a:t>true </a:t>
            </a:r>
            <a:r>
              <a:rPr sz="2400" b="1" spc="20" dirty="0">
                <a:latin typeface="Arial"/>
                <a:cs typeface="Arial"/>
              </a:rPr>
              <a:t>definition this time, </a:t>
            </a:r>
            <a:r>
              <a:rPr sz="2400" b="1" spc="15" dirty="0">
                <a:latin typeface="Arial"/>
                <a:cs typeface="Arial"/>
              </a:rPr>
              <a:t>because </a:t>
            </a:r>
            <a:r>
              <a:rPr sz="2400" b="1" spc="25" dirty="0">
                <a:latin typeface="Arial"/>
                <a:cs typeface="Arial"/>
              </a:rPr>
              <a:t>we're </a:t>
            </a:r>
            <a:r>
              <a:rPr sz="2400" b="1" dirty="0">
                <a:latin typeface="Arial"/>
                <a:cs typeface="Arial"/>
              </a:rPr>
              <a:t>all </a:t>
            </a:r>
            <a:r>
              <a:rPr sz="2400" b="1" spc="15" dirty="0">
                <a:latin typeface="Arial"/>
                <a:cs typeface="Arial"/>
              </a:rPr>
              <a:t>humans </a:t>
            </a:r>
            <a:r>
              <a:rPr sz="2400" b="1" spc="-10" dirty="0">
                <a:latin typeface="Arial"/>
                <a:cs typeface="Arial"/>
              </a:rPr>
              <a:t>here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today.  </a:t>
            </a:r>
            <a:r>
              <a:rPr sz="2400" b="1" dirty="0">
                <a:latin typeface="Arial"/>
                <a:cs typeface="Arial"/>
              </a:rPr>
              <a:t>Or </a:t>
            </a:r>
            <a:r>
              <a:rPr sz="2400" b="1" spc="20" dirty="0">
                <a:latin typeface="Arial"/>
                <a:cs typeface="Arial"/>
              </a:rPr>
              <a:t>maybe </a:t>
            </a:r>
            <a:r>
              <a:rPr sz="2400" b="1" spc="15" dirty="0">
                <a:latin typeface="Arial"/>
                <a:cs typeface="Arial"/>
              </a:rPr>
              <a:t>the </a:t>
            </a:r>
            <a:r>
              <a:rPr sz="2400" b="1" spc="30" dirty="0">
                <a:latin typeface="Arial"/>
                <a:cs typeface="Arial"/>
              </a:rPr>
              <a:t>skull-bot </a:t>
            </a:r>
            <a:r>
              <a:rPr sz="2400" b="1" spc="5" dirty="0">
                <a:latin typeface="Arial"/>
                <a:cs typeface="Arial"/>
              </a:rPr>
              <a:t>is </a:t>
            </a:r>
            <a:r>
              <a:rPr sz="2400" b="1" spc="15" dirty="0">
                <a:latin typeface="Arial"/>
                <a:cs typeface="Arial"/>
              </a:rPr>
              <a:t>still </a:t>
            </a:r>
            <a:r>
              <a:rPr sz="2400" b="1" spc="5" dirty="0">
                <a:latin typeface="Arial"/>
                <a:cs typeface="Arial"/>
              </a:rPr>
              <a:t>in </a:t>
            </a:r>
            <a:r>
              <a:rPr sz="2400" b="1" spc="15" dirty="0">
                <a:latin typeface="Arial"/>
                <a:cs typeface="Arial"/>
              </a:rPr>
              <a:t>the audience? </a:t>
            </a:r>
            <a:r>
              <a:rPr sz="2400" b="1" spc="-20" dirty="0">
                <a:latin typeface="Arial"/>
                <a:cs typeface="Arial"/>
              </a:rPr>
              <a:t>I </a:t>
            </a:r>
            <a:r>
              <a:rPr sz="2400" b="1" spc="55" dirty="0">
                <a:latin typeface="Arial"/>
                <a:cs typeface="Arial"/>
              </a:rPr>
              <a:t>don't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know.</a:t>
            </a:r>
            <a:endParaRPr sz="2400" b="1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1900656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6800" y="3810846"/>
            <a:ext cx="7467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54432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" dirty="0">
                <a:latin typeface="Arial"/>
                <a:cs typeface="Arial"/>
              </a:rPr>
              <a:t>Then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5" dirty="0">
                <a:latin typeface="Arial"/>
                <a:cs typeface="Arial"/>
              </a:rPr>
              <a:t>restore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stack...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0" name="object 10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7252" y="2679903"/>
              <a:ext cx="349821" cy="1148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600" y="5083047"/>
            <a:ext cx="378714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5" dirty="0">
                <a:latin typeface="Arial"/>
                <a:cs typeface="Arial"/>
              </a:rPr>
              <a:t>push </a:t>
            </a:r>
            <a:r>
              <a:rPr sz="1250" spc="15" dirty="0">
                <a:latin typeface="Arial"/>
                <a:cs typeface="Arial"/>
              </a:rPr>
              <a:t>the actual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35" dirty="0">
                <a:latin typeface="Arial"/>
                <a:cs typeface="Arial"/>
              </a:rPr>
              <a:t>back onto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2679903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35400" y="3810846"/>
            <a:ext cx="3048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16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48910"/>
            <a:ext cx="4729480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20" dirty="0">
                <a:latin typeface="Arial"/>
                <a:cs typeface="Arial"/>
              </a:rPr>
              <a:t>we’re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-20" dirty="0">
                <a:latin typeface="Arial"/>
                <a:cs typeface="Arial"/>
              </a:rPr>
              <a:t>main()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left</a:t>
            </a:r>
            <a:r>
              <a:rPr sz="1250" spc="-110" dirty="0">
                <a:latin typeface="Arial"/>
                <a:cs typeface="Arial"/>
              </a:rPr>
              <a:t> </a:t>
            </a:r>
            <a:r>
              <a:rPr sz="1250" spc="-120" dirty="0">
                <a:latin typeface="Arial"/>
                <a:cs typeface="Arial"/>
              </a:rPr>
              <a:t>oﬀ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15" dirty="0">
                <a:latin typeface="Arial"/>
                <a:cs typeface="Arial"/>
              </a:rPr>
              <a:t>square()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stack.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spc="15" dirty="0">
                <a:latin typeface="Arial"/>
                <a:cs typeface="Arial"/>
              </a:rPr>
              <a:t>store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15" dirty="0">
                <a:latin typeface="Arial"/>
                <a:cs typeface="Arial"/>
              </a:rPr>
              <a:t>the local </a:t>
            </a:r>
            <a:r>
              <a:rPr sz="1250" spc="5" dirty="0">
                <a:latin typeface="Arial"/>
                <a:cs typeface="Arial"/>
              </a:rPr>
              <a:t>variable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x…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0" name="object 10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7252" y="2831300"/>
              <a:ext cx="349821" cy="1148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600" y="5048910"/>
            <a:ext cx="4068445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dirty="0">
                <a:latin typeface="Arial"/>
                <a:cs typeface="Arial"/>
              </a:rPr>
              <a:t>line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print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x,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5" dirty="0">
                <a:latin typeface="Arial"/>
                <a:cs typeface="Arial"/>
              </a:rPr>
              <a:t>so we </a:t>
            </a:r>
            <a:r>
              <a:rPr sz="1250" spc="20" dirty="0">
                <a:latin typeface="Arial"/>
                <a:cs typeface="Arial"/>
              </a:rPr>
              <a:t>start </a:t>
            </a:r>
            <a:r>
              <a:rPr sz="1250" spc="35" dirty="0">
                <a:latin typeface="Arial"/>
                <a:cs typeface="Arial"/>
              </a:rPr>
              <a:t>by </a:t>
            </a:r>
            <a:r>
              <a:rPr sz="1250" spc="20" dirty="0">
                <a:latin typeface="Arial"/>
                <a:cs typeface="Arial"/>
              </a:rPr>
              <a:t>pushing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dirty="0">
                <a:latin typeface="Arial"/>
                <a:cs typeface="Arial"/>
              </a:rPr>
              <a:t>reference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5" dirty="0">
                <a:latin typeface="Arial"/>
                <a:cs typeface="Arial"/>
              </a:rPr>
              <a:t>print()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function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2996057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08400" y="3810846"/>
            <a:ext cx="5365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pri</a:t>
            </a:r>
            <a:r>
              <a:rPr sz="1900" b="1" spc="-2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t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343535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Next </a:t>
            </a:r>
            <a:r>
              <a:rPr sz="1250" spc="25" dirty="0">
                <a:latin typeface="Arial"/>
                <a:cs typeface="Arial"/>
              </a:rPr>
              <a:t>we push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dirty="0">
                <a:latin typeface="Arial"/>
                <a:cs typeface="Arial"/>
              </a:rPr>
              <a:t>reference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5" dirty="0">
                <a:latin typeface="Arial"/>
                <a:cs typeface="Arial"/>
              </a:rPr>
              <a:t>x onto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stack…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294863"/>
            <a:ext cx="435622" cy="19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3151898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08400" y="3810846"/>
            <a:ext cx="5365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pri</a:t>
            </a:r>
            <a:r>
              <a:rPr sz="1900" b="1" spc="-2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t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1600" y="3226646"/>
            <a:ext cx="15113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x</a:t>
            </a:r>
            <a:endParaRPr sz="19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600" y="5048910"/>
            <a:ext cx="79114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execute the </a:t>
            </a:r>
            <a:r>
              <a:rPr sz="1250" spc="-5" dirty="0">
                <a:latin typeface="Arial"/>
                <a:cs typeface="Arial"/>
              </a:rPr>
              <a:t>CALL_FUNCTION </a:t>
            </a:r>
            <a:r>
              <a:rPr sz="1250" spc="20" dirty="0">
                <a:latin typeface="Arial"/>
                <a:cs typeface="Arial"/>
              </a:rPr>
              <a:t>operation </a:t>
            </a:r>
            <a:r>
              <a:rPr sz="1250" spc="5" dirty="0">
                <a:latin typeface="Arial"/>
                <a:cs typeface="Arial"/>
              </a:rPr>
              <a:t>again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parameter </a:t>
            </a:r>
            <a:r>
              <a:rPr sz="1250" spc="10" dirty="0">
                <a:latin typeface="Arial"/>
                <a:cs typeface="Arial"/>
              </a:rPr>
              <a:t>1 </a:t>
            </a:r>
            <a:r>
              <a:rPr sz="1250" spc="15" dirty="0">
                <a:latin typeface="Arial"/>
                <a:cs typeface="Arial"/>
              </a:rPr>
              <a:t>because </a:t>
            </a:r>
            <a:r>
              <a:rPr sz="1250" dirty="0">
                <a:latin typeface="Arial"/>
                <a:cs typeface="Arial"/>
              </a:rPr>
              <a:t>there’s </a:t>
            </a:r>
            <a:r>
              <a:rPr sz="1250" spc="15" dirty="0">
                <a:latin typeface="Arial"/>
                <a:cs typeface="Arial"/>
              </a:rPr>
              <a:t>only </a:t>
            </a:r>
            <a:r>
              <a:rPr sz="1250" spc="10" dirty="0">
                <a:latin typeface="Arial"/>
                <a:cs typeface="Arial"/>
              </a:rPr>
              <a:t>one argument.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25" dirty="0">
                <a:latin typeface="Arial"/>
                <a:cs typeface="Arial"/>
              </a:rPr>
              <a:t>consume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reference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5" dirty="0">
                <a:latin typeface="Arial"/>
                <a:cs typeface="Arial"/>
              </a:rPr>
              <a:t>x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40" dirty="0">
                <a:latin typeface="Arial"/>
                <a:cs typeface="Arial"/>
              </a:rPr>
              <a:t>put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local </a:t>
            </a:r>
            <a:r>
              <a:rPr sz="1250" spc="30" dirty="0">
                <a:latin typeface="Arial"/>
                <a:cs typeface="Arial"/>
              </a:rPr>
              <a:t>scope </a:t>
            </a:r>
            <a:r>
              <a:rPr sz="1250" spc="25" dirty="0">
                <a:latin typeface="Arial"/>
                <a:cs typeface="Arial"/>
              </a:rPr>
              <a:t>for</a:t>
            </a:r>
            <a:r>
              <a:rPr sz="1250" spc="-2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print…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3294392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08400" y="3810846"/>
            <a:ext cx="53657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pri</a:t>
            </a:r>
            <a:r>
              <a:rPr sz="1900" b="1" spc="-2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t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48910"/>
            <a:ext cx="548894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-5" dirty="0">
                <a:latin typeface="Arial"/>
                <a:cs typeface="Arial"/>
              </a:rPr>
              <a:t>Then </a:t>
            </a:r>
            <a:r>
              <a:rPr sz="1250" spc="5" dirty="0">
                <a:latin typeface="Arial"/>
                <a:cs typeface="Arial"/>
              </a:rPr>
              <a:t>again,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50" dirty="0">
                <a:latin typeface="Arial"/>
                <a:cs typeface="Arial"/>
              </a:rPr>
              <a:t>pop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dirty="0">
                <a:latin typeface="Arial"/>
                <a:cs typeface="Arial"/>
              </a:rPr>
              <a:t>reference, </a:t>
            </a:r>
            <a:r>
              <a:rPr sz="1250" spc="25" dirty="0">
                <a:latin typeface="Arial"/>
                <a:cs typeface="Arial"/>
              </a:rPr>
              <a:t>update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instruction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pointer,  </a:t>
            </a:r>
            <a:r>
              <a:rPr sz="1250" spc="20" dirty="0">
                <a:latin typeface="Arial"/>
                <a:cs typeface="Arial"/>
              </a:rPr>
              <a:t>And place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35" dirty="0">
                <a:latin typeface="Arial"/>
                <a:cs typeface="Arial"/>
              </a:rPr>
              <a:t>onto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stack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7468" y="3879608"/>
            <a:ext cx="435622" cy="193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3300" y="3810846"/>
            <a:ext cx="8864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14</a:t>
            </a:r>
            <a:endParaRPr sz="19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5600" y="5048910"/>
            <a:ext cx="8808085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0" dirty="0">
                <a:latin typeface="Arial"/>
                <a:cs typeface="Arial"/>
              </a:rPr>
              <a:t>Because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5" dirty="0">
                <a:latin typeface="Arial"/>
                <a:cs typeface="Arial"/>
              </a:rPr>
              <a:t>print()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0" dirty="0">
                <a:latin typeface="Arial"/>
                <a:cs typeface="Arial"/>
              </a:rPr>
              <a:t>implemented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C </a:t>
            </a:r>
            <a:r>
              <a:rPr sz="1250" spc="30" dirty="0">
                <a:latin typeface="Arial"/>
                <a:cs typeface="Arial"/>
              </a:rPr>
              <a:t>code, </a:t>
            </a:r>
            <a:r>
              <a:rPr sz="1250" spc="5" dirty="0">
                <a:latin typeface="Arial"/>
                <a:cs typeface="Arial"/>
              </a:rPr>
              <a:t>there is </a:t>
            </a:r>
            <a:r>
              <a:rPr sz="1250" spc="25" dirty="0">
                <a:latin typeface="Arial"/>
                <a:cs typeface="Arial"/>
              </a:rPr>
              <a:t>no byte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25" dirty="0">
                <a:latin typeface="Arial"/>
                <a:cs typeface="Arial"/>
              </a:rPr>
              <a:t>that we </a:t>
            </a:r>
            <a:r>
              <a:rPr sz="1250" spc="20" dirty="0">
                <a:latin typeface="Arial"/>
                <a:cs typeface="Arial"/>
              </a:rPr>
              <a:t>can</a:t>
            </a:r>
            <a:r>
              <a:rPr sz="1250" spc="-14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follow.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5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5" dirty="0">
                <a:latin typeface="Arial"/>
                <a:cs typeface="Arial"/>
              </a:rPr>
              <a:t>essentially </a:t>
            </a:r>
            <a:r>
              <a:rPr sz="1250" spc="15" dirty="0">
                <a:latin typeface="Arial"/>
                <a:cs typeface="Arial"/>
              </a:rPr>
              <a:t>execute </a:t>
            </a:r>
            <a:r>
              <a:rPr sz="1250" spc="25" dirty="0">
                <a:latin typeface="Arial"/>
                <a:cs typeface="Arial"/>
              </a:rPr>
              <a:t>outside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normal </a:t>
            </a:r>
            <a:r>
              <a:rPr sz="1250" spc="10" dirty="0">
                <a:latin typeface="Arial"/>
                <a:cs typeface="Arial"/>
              </a:rPr>
              <a:t>virtual </a:t>
            </a:r>
            <a:r>
              <a:rPr sz="1250" spc="15" dirty="0">
                <a:latin typeface="Arial"/>
                <a:cs typeface="Arial"/>
              </a:rPr>
              <a:t>machine,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10" dirty="0">
                <a:latin typeface="Arial"/>
                <a:cs typeface="Arial"/>
              </a:rPr>
              <a:t>results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5" dirty="0">
                <a:latin typeface="Arial"/>
                <a:cs typeface="Arial"/>
              </a:rPr>
              <a:t>still </a:t>
            </a:r>
            <a:r>
              <a:rPr sz="1250" spc="25" dirty="0">
                <a:latin typeface="Arial"/>
                <a:cs typeface="Arial"/>
              </a:rPr>
              <a:t>be placed 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30" dirty="0">
                <a:latin typeface="Arial"/>
                <a:cs typeface="Arial"/>
              </a:rPr>
              <a:t>it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returns.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8129" y="3294863"/>
            <a:ext cx="435622" cy="193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3300" y="3810846"/>
            <a:ext cx="8864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14</a:t>
            </a:r>
            <a:endParaRPr sz="19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0" y="3226646"/>
            <a:ext cx="6096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4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one</a:t>
            </a:r>
            <a:endParaRPr sz="19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600" y="5083047"/>
            <a:ext cx="455231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because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5" dirty="0">
                <a:latin typeface="Arial"/>
                <a:cs typeface="Arial"/>
              </a:rPr>
              <a:t>print() </a:t>
            </a:r>
            <a:r>
              <a:rPr sz="1250" spc="25" dirty="0">
                <a:latin typeface="Arial"/>
                <a:cs typeface="Arial"/>
              </a:rPr>
              <a:t>function,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None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8129" y="3294863"/>
            <a:ext cx="435622" cy="193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3300" y="3810846"/>
            <a:ext cx="88646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main</a:t>
            </a:r>
            <a:r>
              <a:rPr sz="1900" b="1" spc="-10" dirty="0">
                <a:solidFill>
                  <a:srgbClr val="282C34"/>
                </a:solidFill>
                <a:latin typeface="Lato"/>
                <a:cs typeface="Lato"/>
              </a:rPr>
              <a:t>: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14</a:t>
            </a:r>
            <a:endParaRPr sz="19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0" y="3226646"/>
            <a:ext cx="6096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4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one</a:t>
            </a:r>
            <a:endParaRPr sz="19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600" y="5083047"/>
            <a:ext cx="52844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0" dirty="0">
                <a:latin typeface="Arial"/>
                <a:cs typeface="Arial"/>
              </a:rPr>
              <a:t>returns,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20" dirty="0">
                <a:latin typeface="Arial"/>
                <a:cs typeface="Arial"/>
              </a:rPr>
              <a:t>pointer </a:t>
            </a:r>
            <a:r>
              <a:rPr sz="1250" spc="5" dirty="0">
                <a:latin typeface="Arial"/>
                <a:cs typeface="Arial"/>
              </a:rPr>
              <a:t>is again </a:t>
            </a:r>
            <a:r>
              <a:rPr sz="1250" spc="10" dirty="0">
                <a:latin typeface="Arial"/>
                <a:cs typeface="Arial"/>
              </a:rPr>
              <a:t>restored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left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-130" dirty="0">
                <a:latin typeface="Arial"/>
                <a:cs typeface="Arial"/>
              </a:rPr>
              <a:t>oﬀ.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26000" y="2070946"/>
            <a:ext cx="3371215" cy="1158008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76200">
              <a:lnSpc>
                <a:spcPts val="2200"/>
              </a:lnSpc>
              <a:spcBef>
                <a:spcPts val="229"/>
              </a:spcBef>
            </a:pPr>
            <a:r>
              <a:rPr sz="2400" b="1" spc="-5" dirty="0">
                <a:latin typeface="Lato Light"/>
                <a:cs typeface="Lato Light"/>
              </a:rPr>
              <a:t>a </a:t>
            </a:r>
            <a:r>
              <a:rPr sz="2400" b="1" spc="-10" dirty="0">
                <a:latin typeface="Lato Light"/>
                <a:cs typeface="Lato Light"/>
              </a:rPr>
              <a:t>sequence </a:t>
            </a:r>
            <a:r>
              <a:rPr sz="2400" b="1" spc="-15" dirty="0">
                <a:latin typeface="Lato Light"/>
                <a:cs typeface="Lato Light"/>
              </a:rPr>
              <a:t>of </a:t>
            </a:r>
            <a:r>
              <a:rPr sz="2400" b="1" spc="55" dirty="0">
                <a:latin typeface="Lato Light"/>
                <a:cs typeface="Lato Light"/>
              </a:rPr>
              <a:t>instruc.ons </a:t>
            </a:r>
            <a:r>
              <a:rPr sz="2400" b="1" spc="-10" dirty="0">
                <a:latin typeface="Lato Light"/>
                <a:cs typeface="Lato Light"/>
              </a:rPr>
              <a:t>that  </a:t>
            </a:r>
            <a:r>
              <a:rPr sz="2400" b="1" spc="-20" dirty="0">
                <a:latin typeface="Lato Light"/>
                <a:cs typeface="Lato Light"/>
              </a:rPr>
              <a:t>takes </a:t>
            </a:r>
            <a:r>
              <a:rPr sz="2400" b="1" spc="-5" dirty="0">
                <a:latin typeface="Lato Light"/>
                <a:cs typeface="Lato Light"/>
              </a:rPr>
              <a:t>inputs and </a:t>
            </a:r>
            <a:r>
              <a:rPr sz="2400" b="1" spc="-15" dirty="0">
                <a:latin typeface="Lato Light"/>
                <a:cs typeface="Lato Light"/>
              </a:rPr>
              <a:t>returns</a:t>
            </a:r>
            <a:r>
              <a:rPr sz="2400" b="1" spc="-30" dirty="0">
                <a:latin typeface="Lato Light"/>
                <a:cs typeface="Lato Light"/>
              </a:rPr>
              <a:t> </a:t>
            </a:r>
            <a:r>
              <a:rPr sz="2400" b="1" spc="-5" dirty="0">
                <a:latin typeface="Lato Light"/>
                <a:cs typeface="Lato Light"/>
              </a:rPr>
              <a:t>outputs</a:t>
            </a:r>
            <a:endParaRPr sz="2400" b="1" dirty="0">
              <a:latin typeface="Lato Light"/>
              <a:cs typeface="Lato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0" y="5875805"/>
            <a:ext cx="3870325" cy="174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95"/>
              </a:spcBef>
            </a:pPr>
            <a:r>
              <a:rPr sz="2400" b="1" dirty="0">
                <a:latin typeface="Arial"/>
                <a:cs typeface="Arial"/>
              </a:rPr>
              <a:t>Either </a:t>
            </a:r>
            <a:r>
              <a:rPr sz="2400" b="1" spc="-5" dirty="0">
                <a:latin typeface="Arial"/>
                <a:cs typeface="Arial"/>
              </a:rPr>
              <a:t>way, </a:t>
            </a:r>
            <a:r>
              <a:rPr sz="2400" b="1" spc="-10" dirty="0">
                <a:latin typeface="Arial"/>
                <a:cs typeface="Arial"/>
              </a:rPr>
              <a:t>a </a:t>
            </a:r>
            <a:r>
              <a:rPr sz="2400" b="1" spc="25" dirty="0">
                <a:latin typeface="Arial"/>
                <a:cs typeface="Arial"/>
              </a:rPr>
              <a:t>function </a:t>
            </a:r>
            <a:r>
              <a:rPr sz="2400" b="1" spc="5" dirty="0">
                <a:latin typeface="Arial"/>
                <a:cs typeface="Arial"/>
              </a:rPr>
              <a:t>is </a:t>
            </a:r>
            <a:r>
              <a:rPr sz="2400" b="1" spc="-10" dirty="0">
                <a:latin typeface="Arial"/>
                <a:cs typeface="Arial"/>
              </a:rPr>
              <a:t>a </a:t>
            </a:r>
            <a:r>
              <a:rPr sz="2400" b="1" spc="15" dirty="0">
                <a:latin typeface="Arial"/>
                <a:cs typeface="Arial"/>
              </a:rPr>
              <a:t>sequence </a:t>
            </a:r>
            <a:r>
              <a:rPr sz="2400" b="1" spc="30" dirty="0">
                <a:latin typeface="Arial"/>
                <a:cs typeface="Arial"/>
              </a:rPr>
              <a:t>of </a:t>
            </a:r>
            <a:r>
              <a:rPr sz="2400" b="1" spc="20" dirty="0">
                <a:latin typeface="Arial"/>
                <a:cs typeface="Arial"/>
              </a:rPr>
              <a:t>instructions </a:t>
            </a:r>
            <a:r>
              <a:rPr sz="2400" b="1" spc="5" dirty="0">
                <a:latin typeface="Arial"/>
                <a:cs typeface="Arial"/>
              </a:rPr>
              <a:t>...  </a:t>
            </a:r>
            <a:r>
              <a:rPr sz="2400" b="1" spc="25" dirty="0">
                <a:latin typeface="Arial"/>
                <a:cs typeface="Arial"/>
              </a:rPr>
              <a:t>that </a:t>
            </a:r>
            <a:r>
              <a:rPr sz="2400" b="1" spc="15" dirty="0">
                <a:latin typeface="Arial"/>
                <a:cs typeface="Arial"/>
              </a:rPr>
              <a:t>takes </a:t>
            </a:r>
            <a:r>
              <a:rPr sz="2400" b="1" spc="25" dirty="0">
                <a:latin typeface="Arial"/>
                <a:cs typeface="Arial"/>
              </a:rPr>
              <a:t>inputs </a:t>
            </a:r>
            <a:r>
              <a:rPr sz="2400" b="1" spc="5" dirty="0">
                <a:latin typeface="Arial"/>
                <a:cs typeface="Arial"/>
              </a:rPr>
              <a:t>... </a:t>
            </a:r>
            <a:r>
              <a:rPr sz="2400" b="1" spc="20" dirty="0">
                <a:latin typeface="Arial"/>
                <a:cs typeface="Arial"/>
              </a:rPr>
              <a:t>and </a:t>
            </a:r>
            <a:r>
              <a:rPr sz="2400" b="1" spc="10" dirty="0">
                <a:latin typeface="Arial"/>
                <a:cs typeface="Arial"/>
              </a:rPr>
              <a:t>returns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30" dirty="0">
                <a:latin typeface="Arial"/>
                <a:cs typeface="Arial"/>
              </a:rPr>
              <a:t>outputs.</a:t>
            </a:r>
            <a:endParaRPr sz="2400" b="1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8129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3294392"/>
              <a:ext cx="349821" cy="1148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83000" y="3810846"/>
            <a:ext cx="6096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4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one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87966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Because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aren’t assigning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anything, the </a:t>
            </a:r>
            <a:r>
              <a:rPr sz="1250" spc="20" dirty="0">
                <a:latin typeface="Arial"/>
                <a:cs typeface="Arial"/>
              </a:rPr>
              <a:t>next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40" dirty="0">
                <a:latin typeface="Arial"/>
                <a:cs typeface="Arial"/>
              </a:rPr>
              <a:t>pops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0" dirty="0">
                <a:latin typeface="Arial"/>
                <a:cs typeface="Arial"/>
              </a:rPr>
              <a:t>and discards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it.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0" name="object 10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7252" y="3463607"/>
              <a:ext cx="349821" cy="1148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600" y="5048910"/>
            <a:ext cx="650684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0">
              <a:lnSpc>
                <a:spcPct val="120000"/>
              </a:lnSpc>
              <a:spcBef>
                <a:spcPts val="9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20" dirty="0">
                <a:latin typeface="Arial"/>
                <a:cs typeface="Arial"/>
              </a:rPr>
              <a:t>main()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30" dirty="0">
                <a:latin typeface="Arial"/>
                <a:cs typeface="Arial"/>
              </a:rPr>
              <a:t>completed,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we get </a:t>
            </a:r>
            <a:r>
              <a:rPr sz="1250" spc="5" dirty="0">
                <a:latin typeface="Arial"/>
                <a:cs typeface="Arial"/>
              </a:rPr>
              <a:t>ready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implicit </a:t>
            </a:r>
            <a:r>
              <a:rPr sz="1250" spc="15" dirty="0">
                <a:latin typeface="Arial"/>
                <a:cs typeface="Arial"/>
              </a:rPr>
              <a:t>None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value.  </a:t>
            </a:r>
            <a:r>
              <a:rPr sz="1250" spc="5" dirty="0">
                <a:latin typeface="Arial"/>
                <a:cs typeface="Arial"/>
              </a:rPr>
              <a:t>That </a:t>
            </a:r>
            <a:r>
              <a:rPr sz="1250" spc="25" dirty="0">
                <a:latin typeface="Arial"/>
                <a:cs typeface="Arial"/>
              </a:rPr>
              <a:t>constant </a:t>
            </a:r>
            <a:r>
              <a:rPr sz="1250" dirty="0">
                <a:latin typeface="Arial"/>
                <a:cs typeface="Arial"/>
              </a:rPr>
              <a:t>value </a:t>
            </a:r>
            <a:r>
              <a:rPr sz="1250" spc="20" dirty="0">
                <a:latin typeface="Arial"/>
                <a:cs typeface="Arial"/>
              </a:rPr>
              <a:t>gets </a:t>
            </a:r>
            <a:r>
              <a:rPr sz="1250" spc="25" dirty="0">
                <a:latin typeface="Arial"/>
                <a:cs typeface="Arial"/>
              </a:rPr>
              <a:t>pushed </a:t>
            </a:r>
            <a:r>
              <a:rPr sz="1250" spc="35" dirty="0">
                <a:latin typeface="Arial"/>
                <a:cs typeface="Arial"/>
              </a:rPr>
              <a:t>back onto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stack.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40" dirty="0">
                <a:latin typeface="Arial"/>
                <a:cs typeface="Arial"/>
              </a:rPr>
              <a:t>bit </a:t>
            </a:r>
            <a:r>
              <a:rPr sz="1250" spc="15" dirty="0">
                <a:latin typeface="Arial"/>
                <a:cs typeface="Arial"/>
              </a:rPr>
              <a:t>ironic since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45" dirty="0">
                <a:latin typeface="Arial"/>
                <a:cs typeface="Arial"/>
              </a:rPr>
              <a:t>popped </a:t>
            </a:r>
            <a:r>
              <a:rPr sz="1250" spc="15" dirty="0">
                <a:latin typeface="Arial"/>
                <a:cs typeface="Arial"/>
              </a:rPr>
              <a:t>None </a:t>
            </a:r>
            <a:r>
              <a:rPr sz="1250" spc="-120" dirty="0">
                <a:latin typeface="Arial"/>
                <a:cs typeface="Arial"/>
              </a:rPr>
              <a:t>oﬀ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stack,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30" dirty="0">
                <a:latin typeface="Arial"/>
                <a:cs typeface="Arial"/>
              </a:rPr>
              <a:t>bytecode </a:t>
            </a:r>
            <a:r>
              <a:rPr sz="1250" spc="25" dirty="0">
                <a:latin typeface="Arial"/>
                <a:cs typeface="Arial"/>
              </a:rPr>
              <a:t>compile</a:t>
            </a:r>
            <a:r>
              <a:rPr sz="1250" spc="-25" dirty="0">
                <a:latin typeface="Arial"/>
                <a:cs typeface="Arial"/>
              </a:rPr>
              <a:t> </a:t>
            </a:r>
            <a:r>
              <a:rPr sz="1250" spc="-30" dirty="0">
                <a:latin typeface="Arial"/>
                <a:cs typeface="Arial"/>
              </a:rPr>
              <a:t>time,  </a:t>
            </a:r>
            <a:r>
              <a:rPr sz="1250" spc="-15" dirty="0">
                <a:latin typeface="Arial"/>
                <a:cs typeface="Arial"/>
              </a:rPr>
              <a:t>There </a:t>
            </a:r>
            <a:r>
              <a:rPr sz="1250" spc="20" dirty="0">
                <a:latin typeface="Arial"/>
                <a:cs typeface="Arial"/>
              </a:rPr>
              <a:t>was </a:t>
            </a:r>
            <a:r>
              <a:rPr sz="1250" spc="25" dirty="0">
                <a:latin typeface="Arial"/>
                <a:cs typeface="Arial"/>
              </a:rPr>
              <a:t>no </a:t>
            </a:r>
            <a:r>
              <a:rPr sz="1250" spc="20" dirty="0">
                <a:latin typeface="Arial"/>
                <a:cs typeface="Arial"/>
              </a:rPr>
              <a:t>way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5" dirty="0">
                <a:latin typeface="Arial"/>
                <a:cs typeface="Arial"/>
              </a:rPr>
              <a:t>know </a:t>
            </a:r>
            <a:r>
              <a:rPr sz="1250" spc="20" dirty="0">
                <a:latin typeface="Arial"/>
                <a:cs typeface="Arial"/>
              </a:rPr>
              <a:t>this or </a:t>
            </a:r>
            <a:r>
              <a:rPr sz="1250" spc="30" dirty="0">
                <a:latin typeface="Arial"/>
                <a:cs typeface="Arial"/>
              </a:rPr>
              <a:t>expect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0" dirty="0">
                <a:latin typeface="Arial"/>
                <a:cs typeface="Arial"/>
              </a:rPr>
              <a:t>able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-5" dirty="0">
                <a:latin typeface="Arial"/>
                <a:cs typeface="Arial"/>
              </a:rPr>
              <a:t>reuse </a:t>
            </a:r>
            <a:r>
              <a:rPr sz="1250" spc="25" dirty="0">
                <a:latin typeface="Arial"/>
                <a:cs typeface="Arial"/>
              </a:rPr>
              <a:t>that</a:t>
            </a:r>
            <a:r>
              <a:rPr sz="1250" spc="-23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8129" y="3879608"/>
            <a:ext cx="435622" cy="1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83719" y="1266609"/>
            <a:ext cx="3288665" cy="2496185"/>
            <a:chOff x="5783719" y="1266609"/>
            <a:chExt cx="3288665" cy="2496185"/>
          </a:xfrm>
        </p:grpSpPr>
        <p:sp>
          <p:nvSpPr>
            <p:cNvPr id="11" name="object 11"/>
            <p:cNvSpPr/>
            <p:nvPr/>
          </p:nvSpPr>
          <p:spPr>
            <a:xfrm>
              <a:off x="5783719" y="1266609"/>
              <a:ext cx="3288169" cy="2495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7252" y="3619449"/>
              <a:ext cx="349821" cy="114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83000" y="3810846"/>
            <a:ext cx="6096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40" dirty="0">
                <a:solidFill>
                  <a:srgbClr val="282C34"/>
                </a:solidFill>
                <a:latin typeface="Lato"/>
                <a:cs typeface="Lato"/>
              </a:rPr>
              <a:t>N</a:t>
            </a:r>
            <a:r>
              <a:rPr sz="1900" b="1" spc="-5" dirty="0">
                <a:solidFill>
                  <a:srgbClr val="282C34"/>
                </a:solidFill>
                <a:latin typeface="Lato"/>
                <a:cs typeface="Lato"/>
              </a:rPr>
              <a:t>one</a:t>
            </a:r>
            <a:endParaRPr sz="19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00" y="5083047"/>
            <a:ext cx="971804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5" dirty="0">
                <a:latin typeface="Arial"/>
                <a:cs typeface="Arial"/>
              </a:rPr>
              <a:t>Finally,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25" dirty="0">
                <a:latin typeface="Arial"/>
                <a:cs typeface="Arial"/>
              </a:rPr>
              <a:t>control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whatever </a:t>
            </a:r>
            <a:r>
              <a:rPr sz="1250" spc="25" dirty="0">
                <a:latin typeface="Arial"/>
                <a:cs typeface="Arial"/>
              </a:rPr>
              <a:t>instruction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15" dirty="0">
                <a:latin typeface="Arial"/>
                <a:cs typeface="Arial"/>
              </a:rPr>
              <a:t>underneath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dirty="0">
                <a:latin typeface="Arial"/>
                <a:cs typeface="Arial"/>
              </a:rPr>
              <a:t>value,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20" dirty="0">
                <a:latin typeface="Arial"/>
                <a:cs typeface="Arial"/>
              </a:rPr>
              <a:t>main()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completed.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0515" y="374331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59"/>
                </a:lnTo>
                <a:lnTo>
                  <a:pt x="563" y="69351"/>
                </a:lnTo>
                <a:lnTo>
                  <a:pt x="0" y="85327"/>
                </a:lnTo>
                <a:lnTo>
                  <a:pt x="6" y="380953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34"/>
                </a:lnTo>
                <a:lnTo>
                  <a:pt x="105367" y="466280"/>
                </a:lnTo>
                <a:lnTo>
                  <a:pt x="895955" y="466280"/>
                </a:lnTo>
                <a:lnTo>
                  <a:pt x="946005" y="464099"/>
                </a:lnTo>
                <a:lnTo>
                  <a:pt x="981765" y="446162"/>
                </a:lnTo>
                <a:lnTo>
                  <a:pt x="999693" y="410402"/>
                </a:lnTo>
                <a:lnTo>
                  <a:pt x="1001792" y="380953"/>
                </a:lnTo>
                <a:lnTo>
                  <a:pt x="1001785" y="85327"/>
                </a:lnTo>
                <a:lnTo>
                  <a:pt x="996704" y="43573"/>
                </a:lnTo>
                <a:lnTo>
                  <a:pt x="970925" y="11403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515" y="2573832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8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6"/>
                </a:lnTo>
                <a:lnTo>
                  <a:pt x="69204" y="465623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92"/>
                </a:lnTo>
                <a:lnTo>
                  <a:pt x="981765" y="446162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401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0515" y="198909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0515" y="1404353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5"/>
                </a:lnTo>
                <a:lnTo>
                  <a:pt x="0" y="85325"/>
                </a:lnTo>
                <a:lnTo>
                  <a:pt x="6" y="380948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8"/>
                </a:lnTo>
                <a:lnTo>
                  <a:pt x="1001785" y="85325"/>
                </a:lnTo>
                <a:lnTo>
                  <a:pt x="996704" y="43561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0515" y="819619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56"/>
                </a:lnTo>
                <a:lnTo>
                  <a:pt x="11315" y="30946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694"/>
                </a:lnTo>
                <a:lnTo>
                  <a:pt x="30866" y="454864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49"/>
                </a:lnTo>
                <a:lnTo>
                  <a:pt x="999693" y="410395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0"/>
                </a:lnTo>
                <a:lnTo>
                  <a:pt x="932588" y="644"/>
                </a:lnTo>
                <a:lnTo>
                  <a:pt x="896424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0515" y="3158578"/>
            <a:ext cx="1002030" cy="466725"/>
          </a:xfrm>
          <a:custGeom>
            <a:avLst/>
            <a:gdLst/>
            <a:ahLst/>
            <a:cxnLst/>
            <a:rect l="l" t="t" r="r" b="b"/>
            <a:pathLst>
              <a:path w="1002029" h="466725">
                <a:moveTo>
                  <a:pt x="896424" y="0"/>
                </a:moveTo>
                <a:lnTo>
                  <a:pt x="105837" y="0"/>
                </a:lnTo>
                <a:lnTo>
                  <a:pt x="85437" y="80"/>
                </a:lnTo>
                <a:lnTo>
                  <a:pt x="43480" y="5168"/>
                </a:lnTo>
                <a:lnTo>
                  <a:pt x="11315" y="30947"/>
                </a:lnTo>
                <a:lnTo>
                  <a:pt x="563" y="69343"/>
                </a:lnTo>
                <a:lnTo>
                  <a:pt x="0" y="85319"/>
                </a:lnTo>
                <a:lnTo>
                  <a:pt x="6" y="380942"/>
                </a:lnTo>
                <a:lnTo>
                  <a:pt x="5088" y="422706"/>
                </a:lnTo>
                <a:lnTo>
                  <a:pt x="30866" y="454871"/>
                </a:lnTo>
                <a:lnTo>
                  <a:pt x="69204" y="465621"/>
                </a:lnTo>
                <a:lnTo>
                  <a:pt x="105367" y="466267"/>
                </a:lnTo>
                <a:lnTo>
                  <a:pt x="895955" y="466267"/>
                </a:lnTo>
                <a:lnTo>
                  <a:pt x="946005" y="464087"/>
                </a:lnTo>
                <a:lnTo>
                  <a:pt x="981765" y="446160"/>
                </a:lnTo>
                <a:lnTo>
                  <a:pt x="999693" y="410400"/>
                </a:lnTo>
                <a:lnTo>
                  <a:pt x="1001792" y="380942"/>
                </a:lnTo>
                <a:lnTo>
                  <a:pt x="1001785" y="85319"/>
                </a:lnTo>
                <a:lnTo>
                  <a:pt x="996704" y="43560"/>
                </a:lnTo>
                <a:lnTo>
                  <a:pt x="970925" y="11396"/>
                </a:lnTo>
                <a:lnTo>
                  <a:pt x="932588" y="646"/>
                </a:lnTo>
                <a:lnTo>
                  <a:pt x="896424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600" y="5083047"/>
            <a:ext cx="4008754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Now,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-10" dirty="0">
                <a:latin typeface="Arial"/>
                <a:cs typeface="Arial"/>
              </a:rPr>
              <a:t>reality,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5" dirty="0">
                <a:latin typeface="Arial"/>
                <a:cs typeface="Arial"/>
              </a:rPr>
              <a:t>isn’t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handful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2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values…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719" y="1266609"/>
            <a:ext cx="3288169" cy="249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2832" y="711200"/>
            <a:ext cx="237172" cy="360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103365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20" dirty="0">
                <a:latin typeface="Arial"/>
                <a:cs typeface="Arial"/>
              </a:rPr>
              <a:t>potentially </a:t>
            </a:r>
            <a:r>
              <a:rPr sz="1250" spc="15" dirty="0">
                <a:latin typeface="Arial"/>
                <a:cs typeface="Arial"/>
              </a:rPr>
              <a:t>hundreds </a:t>
            </a:r>
            <a:r>
              <a:rPr sz="1250" spc="20" dirty="0">
                <a:latin typeface="Arial"/>
                <a:cs typeface="Arial"/>
              </a:rPr>
              <a:t>or thousands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items, </a:t>
            </a:r>
            <a:r>
              <a:rPr sz="1250" spc="25" dirty="0">
                <a:latin typeface="Arial"/>
                <a:cs typeface="Arial"/>
              </a:rPr>
              <a:t>depending on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25" dirty="0">
                <a:latin typeface="Arial"/>
                <a:cs typeface="Arial"/>
              </a:rPr>
              <a:t>deep </a:t>
            </a:r>
            <a:r>
              <a:rPr sz="1250" spc="15" dirty="0">
                <a:latin typeface="Arial"/>
                <a:cs typeface="Arial"/>
              </a:rPr>
              <a:t>the call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15" dirty="0">
                <a:latin typeface="Arial"/>
                <a:cs typeface="Arial"/>
              </a:rPr>
              <a:t>goes,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30" dirty="0">
                <a:latin typeface="Arial"/>
                <a:cs typeface="Arial"/>
              </a:rPr>
              <a:t>complicated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function </a:t>
            </a:r>
            <a:r>
              <a:rPr sz="1250" spc="10" dirty="0">
                <a:latin typeface="Arial"/>
                <a:cs typeface="Arial"/>
              </a:rPr>
              <a:t>signatures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get.  And </a:t>
            </a:r>
            <a:r>
              <a:rPr sz="1250" spc="5" dirty="0">
                <a:latin typeface="Arial"/>
                <a:cs typeface="Arial"/>
              </a:rPr>
              <a:t>any </a:t>
            </a:r>
            <a:r>
              <a:rPr sz="1250" spc="10" dirty="0">
                <a:latin typeface="Arial"/>
                <a:cs typeface="Arial"/>
              </a:rPr>
              <a:t>meaningfully </a:t>
            </a:r>
            <a:r>
              <a:rPr sz="1250" spc="30" dirty="0">
                <a:latin typeface="Arial"/>
                <a:cs typeface="Arial"/>
              </a:rPr>
              <a:t>complex </a:t>
            </a:r>
            <a:r>
              <a:rPr sz="1250" spc="25" dirty="0">
                <a:latin typeface="Arial"/>
                <a:cs typeface="Arial"/>
              </a:rPr>
              <a:t>functions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415" y="711200"/>
            <a:ext cx="237172" cy="360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0657" y="711200"/>
            <a:ext cx="1243505" cy="360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1980" y="1793608"/>
            <a:ext cx="1332509" cy="1995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0659" y="903414"/>
            <a:ext cx="1325829" cy="2945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9644" y="711200"/>
            <a:ext cx="1275537" cy="36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21980" y="922609"/>
            <a:ext cx="1004481" cy="7624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600" y="5048910"/>
            <a:ext cx="7922895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25" dirty="0">
                <a:latin typeface="Arial"/>
                <a:cs typeface="Arial"/>
              </a:rPr>
              <a:t>…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dirty="0">
                <a:latin typeface="Arial"/>
                <a:cs typeface="Arial"/>
              </a:rPr>
              <a:t>easily </a:t>
            </a:r>
            <a:r>
              <a:rPr sz="1250" spc="25" dirty="0">
                <a:latin typeface="Arial"/>
                <a:cs typeface="Arial"/>
              </a:rPr>
              <a:t>contain </a:t>
            </a:r>
            <a:r>
              <a:rPr sz="1250" spc="15" dirty="0">
                <a:latin typeface="Arial"/>
                <a:cs typeface="Arial"/>
              </a:rPr>
              <a:t>dozens </a:t>
            </a:r>
            <a:r>
              <a:rPr sz="1250" spc="20" dirty="0">
                <a:latin typeface="Arial"/>
                <a:cs typeface="Arial"/>
              </a:rPr>
              <a:t>or </a:t>
            </a:r>
            <a:r>
              <a:rPr sz="1250" spc="15" dirty="0">
                <a:latin typeface="Arial"/>
                <a:cs typeface="Arial"/>
              </a:rPr>
              <a:t>hundreds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instructions.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-5" dirty="0">
                <a:latin typeface="Arial"/>
                <a:cs typeface="Arial"/>
              </a:rPr>
              <a:t>Entire </a:t>
            </a:r>
            <a:r>
              <a:rPr sz="1250" spc="20" dirty="0">
                <a:latin typeface="Arial"/>
                <a:cs typeface="Arial"/>
              </a:rPr>
              <a:t>applications or </a:t>
            </a:r>
            <a:r>
              <a:rPr sz="1250" spc="10" dirty="0">
                <a:latin typeface="Arial"/>
                <a:cs typeface="Arial"/>
              </a:rPr>
              <a:t>services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5" dirty="0">
                <a:latin typeface="Arial"/>
                <a:cs typeface="Arial"/>
              </a:rPr>
              <a:t>likely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cross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hundred </a:t>
            </a:r>
            <a:r>
              <a:rPr sz="1250" spc="20" dirty="0">
                <a:latin typeface="Arial"/>
                <a:cs typeface="Arial"/>
              </a:rPr>
              <a:t>thousand instructions and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20" dirty="0">
                <a:latin typeface="Arial"/>
                <a:cs typeface="Arial"/>
              </a:rPr>
              <a:t>enormous </a:t>
            </a:r>
            <a:r>
              <a:rPr sz="1250" spc="25" dirty="0">
                <a:latin typeface="Arial"/>
                <a:cs typeface="Arial"/>
              </a:rPr>
              <a:t>stacks.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CPython </a:t>
            </a:r>
            <a:r>
              <a:rPr sz="1250" spc="15" dirty="0">
                <a:latin typeface="Arial"/>
                <a:cs typeface="Arial"/>
              </a:rPr>
              <a:t>runtime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keep </a:t>
            </a:r>
            <a:r>
              <a:rPr sz="1250" spc="30" dirty="0">
                <a:latin typeface="Arial"/>
                <a:cs typeface="Arial"/>
              </a:rPr>
              <a:t>track of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everything.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00" y="2223346"/>
            <a:ext cx="101854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i="1" spc="-204" dirty="0">
                <a:solidFill>
                  <a:srgbClr val="B4B4B4"/>
                </a:solidFill>
                <a:latin typeface="Times New Roman"/>
                <a:cs typeface="Times New Roman"/>
              </a:rPr>
              <a:t>* </a:t>
            </a:r>
            <a:r>
              <a:rPr sz="1900" b="1" i="1" spc="-40" dirty="0">
                <a:solidFill>
                  <a:srgbClr val="B4B4B4"/>
                </a:solidFill>
                <a:latin typeface="Times New Roman"/>
                <a:cs typeface="Times New Roman"/>
              </a:rPr>
              <a:t>breathe</a:t>
            </a:r>
            <a:r>
              <a:rPr sz="1900" b="1" i="1" spc="-150" dirty="0">
                <a:solidFill>
                  <a:srgbClr val="B4B4B4"/>
                </a:solidFill>
                <a:latin typeface="Times New Roman"/>
                <a:cs typeface="Times New Roman"/>
              </a:rPr>
              <a:t> </a:t>
            </a:r>
            <a:r>
              <a:rPr sz="1900" b="1" i="1" spc="-204" dirty="0">
                <a:solidFill>
                  <a:srgbClr val="B4B4B4"/>
                </a:solidFill>
                <a:latin typeface="Times New Roman"/>
                <a:cs typeface="Times New Roman"/>
              </a:rPr>
              <a:t>*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3567429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25" dirty="0">
                <a:latin typeface="Arial"/>
                <a:cs typeface="Arial"/>
              </a:rPr>
              <a:t>&lt;deep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breath&gt;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5" dirty="0">
                <a:latin typeface="Arial"/>
                <a:cs typeface="Arial"/>
              </a:rPr>
              <a:t>That's </a:t>
            </a:r>
            <a:r>
              <a:rPr sz="1250" spc="15" dirty="0">
                <a:latin typeface="Arial"/>
                <a:cs typeface="Arial"/>
              </a:rPr>
              <a:t>enough </a:t>
            </a:r>
            <a:r>
              <a:rPr sz="1250" spc="30" dirty="0">
                <a:latin typeface="Arial"/>
                <a:cs typeface="Arial"/>
              </a:rPr>
              <a:t>bytecode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20" dirty="0">
                <a:latin typeface="Arial"/>
                <a:cs typeface="Arial"/>
              </a:rPr>
              <a:t>weekend </a:t>
            </a:r>
            <a:r>
              <a:rPr sz="1250" spc="-20" dirty="0">
                <a:latin typeface="Arial"/>
                <a:cs typeface="Arial"/>
              </a:rPr>
              <a:t>I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think.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6100" y="2240844"/>
            <a:ext cx="429704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85" dirty="0"/>
              <a:t>So </a:t>
            </a:r>
            <a:r>
              <a:rPr spc="-665" dirty="0"/>
              <a:t>what </a:t>
            </a:r>
            <a:r>
              <a:rPr spc="-555" dirty="0"/>
              <a:t>about</a:t>
            </a:r>
            <a:r>
              <a:rPr spc="-750" dirty="0"/>
              <a:t> </a:t>
            </a:r>
            <a:r>
              <a:rPr spc="-640" dirty="0"/>
              <a:t>concurrency?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600" y="5083047"/>
            <a:ext cx="693229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35" dirty="0">
                <a:latin typeface="Arial"/>
                <a:cs typeface="Arial"/>
              </a:rPr>
              <a:t>let's </a:t>
            </a:r>
            <a:r>
              <a:rPr sz="1250" spc="20" dirty="0">
                <a:latin typeface="Arial"/>
                <a:cs typeface="Arial"/>
              </a:rPr>
              <a:t>talk </a:t>
            </a:r>
            <a:r>
              <a:rPr sz="1250" spc="30" dirty="0">
                <a:latin typeface="Arial"/>
                <a:cs typeface="Arial"/>
              </a:rPr>
              <a:t>about </a:t>
            </a:r>
            <a:r>
              <a:rPr sz="1250" spc="15" dirty="0">
                <a:latin typeface="Arial"/>
                <a:cs typeface="Arial"/>
              </a:rPr>
              <a:t>concurrency! </a:t>
            </a:r>
            <a:r>
              <a:rPr sz="1250" spc="40" dirty="0">
                <a:latin typeface="Arial"/>
                <a:cs typeface="Arial"/>
              </a:rPr>
              <a:t>It's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simple </a:t>
            </a:r>
            <a:r>
              <a:rPr sz="1250" spc="10" dirty="0">
                <a:latin typeface="Arial"/>
                <a:cs typeface="Arial"/>
              </a:rPr>
              <a:t>idea,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25" dirty="0">
                <a:latin typeface="Arial"/>
                <a:cs typeface="Arial"/>
              </a:rPr>
              <a:t>often </a:t>
            </a:r>
            <a:r>
              <a:rPr sz="1250" spc="20" dirty="0">
                <a:latin typeface="Arial"/>
                <a:cs typeface="Arial"/>
              </a:rPr>
              <a:t>gets </a:t>
            </a:r>
            <a:r>
              <a:rPr sz="1250" spc="25" dirty="0">
                <a:latin typeface="Arial"/>
                <a:cs typeface="Arial"/>
              </a:rPr>
              <a:t>conflated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other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concepts.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54500" y="2210646"/>
            <a:ext cx="451294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the </a:t>
            </a:r>
            <a:r>
              <a:rPr sz="1900" b="0" spc="70" dirty="0">
                <a:solidFill>
                  <a:srgbClr val="B4B4B4"/>
                </a:solidFill>
                <a:latin typeface="Lato Light"/>
                <a:cs typeface="Lato Light"/>
              </a:rPr>
              <a:t>execu.on </a:t>
            </a:r>
            <a:r>
              <a:rPr sz="1900" b="0" spc="-15" dirty="0">
                <a:solidFill>
                  <a:srgbClr val="B4B4B4"/>
                </a:solidFill>
                <a:latin typeface="Lato Light"/>
                <a:cs typeface="Lato Light"/>
              </a:rPr>
              <a:t>of </a:t>
            </a:r>
            <a:r>
              <a:rPr sz="1900" b="0" spc="75" dirty="0">
                <a:solidFill>
                  <a:srgbClr val="B4B4B4"/>
                </a:solidFill>
                <a:latin typeface="Lato Light"/>
                <a:cs typeface="Lato Light"/>
              </a:rPr>
              <a:t>mul.ple, </a:t>
            </a:r>
            <a:r>
              <a:rPr sz="1900" b="0" spc="-10" dirty="0">
                <a:solidFill>
                  <a:srgbClr val="B4B4B4"/>
                </a:solidFill>
                <a:latin typeface="Lato Light"/>
                <a:cs typeface="Lato Light"/>
              </a:rPr>
              <a:t>overlapping</a:t>
            </a:r>
            <a:r>
              <a:rPr sz="1900" b="0" spc="-200" dirty="0">
                <a:solidFill>
                  <a:srgbClr val="B4B4B4"/>
                </a:solidFill>
                <a:latin typeface="Lato Light"/>
                <a:cs typeface="Lato Light"/>
              </a:rPr>
              <a:t> </a:t>
            </a: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tasks</a:t>
            </a:r>
            <a:endParaRPr sz="1900">
              <a:latin typeface="Lato Light"/>
              <a:cs typeface="Lato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00" y="5083047"/>
            <a:ext cx="51193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5" dirty="0">
                <a:latin typeface="Arial"/>
                <a:cs typeface="Arial"/>
              </a:rPr>
              <a:t>most </a:t>
            </a:r>
            <a:r>
              <a:rPr sz="1250" spc="25" dirty="0">
                <a:latin typeface="Arial"/>
                <a:cs typeface="Arial"/>
              </a:rPr>
              <a:t>basic </a:t>
            </a:r>
            <a:r>
              <a:rPr sz="1250" dirty="0">
                <a:latin typeface="Arial"/>
                <a:cs typeface="Arial"/>
              </a:rPr>
              <a:t>level, </a:t>
            </a:r>
            <a:r>
              <a:rPr sz="1250" spc="20" dirty="0">
                <a:latin typeface="Arial"/>
                <a:cs typeface="Arial"/>
              </a:rPr>
              <a:t>concurrency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30" dirty="0">
                <a:latin typeface="Arial"/>
                <a:cs typeface="Arial"/>
              </a:rPr>
              <a:t>about </a:t>
            </a:r>
            <a:r>
              <a:rPr sz="1250" spc="20" dirty="0">
                <a:latin typeface="Arial"/>
                <a:cs typeface="Arial"/>
              </a:rPr>
              <a:t>executing multiple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tasks.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0882" y="2347620"/>
            <a:ext cx="1334770" cy="334010"/>
          </a:xfrm>
          <a:custGeom>
            <a:avLst/>
            <a:gdLst/>
            <a:ahLst/>
            <a:cxnLst/>
            <a:rect l="l" t="t" r="r" b="b"/>
            <a:pathLst>
              <a:path w="1334770" h="334010">
                <a:moveTo>
                  <a:pt x="0" y="0"/>
                </a:moveTo>
                <a:lnTo>
                  <a:pt x="1334325" y="0"/>
                </a:lnTo>
                <a:lnTo>
                  <a:pt x="133432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102222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35" dirty="0">
                <a:latin typeface="Arial"/>
                <a:cs typeface="Arial"/>
              </a:rPr>
              <a:t>could </a:t>
            </a:r>
            <a:r>
              <a:rPr sz="1250" spc="25" dirty="0">
                <a:latin typeface="Arial"/>
                <a:cs typeface="Arial"/>
              </a:rPr>
              <a:t>be pretty </a:t>
            </a:r>
            <a:r>
              <a:rPr sz="1250" spc="30" dirty="0">
                <a:latin typeface="Arial"/>
                <a:cs typeface="Arial"/>
              </a:rPr>
              <a:t>much </a:t>
            </a:r>
            <a:r>
              <a:rPr sz="1250" spc="15" dirty="0">
                <a:latin typeface="Arial"/>
                <a:cs typeface="Arial"/>
              </a:rPr>
              <a:t>anything,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25" dirty="0">
                <a:latin typeface="Arial"/>
                <a:cs typeface="Arial"/>
              </a:rPr>
              <a:t>we’ll </a:t>
            </a:r>
            <a:r>
              <a:rPr sz="1250" spc="5" dirty="0">
                <a:latin typeface="Arial"/>
                <a:cs typeface="Arial"/>
              </a:rPr>
              <a:t>represent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-10" dirty="0">
                <a:latin typeface="Arial"/>
                <a:cs typeface="Arial"/>
              </a:rPr>
              <a:t>here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-15" dirty="0">
                <a:latin typeface="Arial"/>
                <a:cs typeface="Arial"/>
              </a:rPr>
              <a:t>bar,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imagine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move from left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right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execute </a:t>
            </a:r>
            <a:r>
              <a:rPr sz="1250" spc="20" dirty="0">
                <a:latin typeface="Arial"/>
                <a:cs typeface="Arial"/>
              </a:rPr>
              <a:t>this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task.  </a:t>
            </a: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25" dirty="0">
                <a:latin typeface="Arial"/>
                <a:cs typeface="Arial"/>
              </a:rPr>
              <a:t>no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dirty="0">
                <a:latin typeface="Arial"/>
                <a:cs typeface="Arial"/>
              </a:rPr>
              <a:t>ever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spc="10" dirty="0">
                <a:latin typeface="Arial"/>
                <a:cs typeface="Arial"/>
              </a:rPr>
              <a:t>one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task...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02000" y="685800"/>
            <a:ext cx="6324599" cy="401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0" y="5842000"/>
            <a:ext cx="7493000" cy="156645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95"/>
              </a:spcBef>
            </a:pP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25" dirty="0">
                <a:latin typeface="Arial"/>
                <a:cs typeface="Arial"/>
              </a:rPr>
              <a:t>pretty </a:t>
            </a:r>
            <a:r>
              <a:rPr sz="2400" spc="30" dirty="0">
                <a:latin typeface="Arial"/>
                <a:cs typeface="Arial"/>
              </a:rPr>
              <a:t>much </a:t>
            </a:r>
            <a:r>
              <a:rPr sz="2400" spc="5" dirty="0">
                <a:latin typeface="Arial"/>
                <a:cs typeface="Arial"/>
              </a:rPr>
              <a:t>any </a:t>
            </a:r>
            <a:r>
              <a:rPr sz="2400" spc="10" dirty="0">
                <a:latin typeface="Arial"/>
                <a:cs typeface="Arial"/>
              </a:rPr>
              <a:t>useful </a:t>
            </a:r>
            <a:r>
              <a:rPr sz="2400" spc="20" dirty="0">
                <a:latin typeface="Arial"/>
                <a:cs typeface="Arial"/>
              </a:rPr>
              <a:t>programming </a:t>
            </a:r>
            <a:r>
              <a:rPr sz="2400" spc="5" dirty="0">
                <a:latin typeface="Arial"/>
                <a:cs typeface="Arial"/>
              </a:rPr>
              <a:t>language, </a:t>
            </a:r>
            <a:r>
              <a:rPr sz="2400" spc="25" dirty="0">
                <a:latin typeface="Arial"/>
                <a:cs typeface="Arial"/>
              </a:rPr>
              <a:t>functions </a:t>
            </a:r>
            <a:r>
              <a:rPr sz="2400" spc="-15" dirty="0">
                <a:latin typeface="Arial"/>
                <a:cs typeface="Arial"/>
              </a:rPr>
              <a:t>are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5" dirty="0">
                <a:latin typeface="Arial"/>
                <a:cs typeface="Arial"/>
              </a:rPr>
              <a:t>fundamental </a:t>
            </a:r>
            <a:r>
              <a:rPr sz="2400" spc="25" dirty="0">
                <a:latin typeface="Arial"/>
                <a:cs typeface="Arial"/>
              </a:rPr>
              <a:t>building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40" dirty="0">
                <a:latin typeface="Arial"/>
                <a:cs typeface="Arial"/>
              </a:rPr>
              <a:t>block</a:t>
            </a:r>
            <a:endParaRPr sz="24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"/>
                <a:cs typeface="Arial"/>
              </a:rPr>
              <a:t>They </a:t>
            </a:r>
            <a:r>
              <a:rPr sz="2400" spc="15" dirty="0">
                <a:latin typeface="Arial"/>
                <a:cs typeface="Arial"/>
              </a:rPr>
              <a:t>let </a:t>
            </a:r>
            <a:r>
              <a:rPr sz="2400" spc="20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organize </a:t>
            </a:r>
            <a:r>
              <a:rPr sz="2400" spc="35" dirty="0">
                <a:latin typeface="Arial"/>
                <a:cs typeface="Arial"/>
              </a:rPr>
              <a:t>code </a:t>
            </a:r>
            <a:r>
              <a:rPr sz="2400" spc="25" dirty="0">
                <a:latin typeface="Arial"/>
                <a:cs typeface="Arial"/>
              </a:rPr>
              <a:t>into </a:t>
            </a:r>
            <a:r>
              <a:rPr sz="2400" spc="5" dirty="0">
                <a:latin typeface="Arial"/>
                <a:cs typeface="Arial"/>
              </a:rPr>
              <a:t>reusable </a:t>
            </a:r>
            <a:r>
              <a:rPr sz="2400" spc="30" dirty="0">
                <a:latin typeface="Arial"/>
                <a:cs typeface="Arial"/>
              </a:rPr>
              <a:t>components </a:t>
            </a:r>
            <a:r>
              <a:rPr sz="2400" spc="25" dirty="0">
                <a:latin typeface="Arial"/>
                <a:cs typeface="Arial"/>
              </a:rPr>
              <a:t>that </a:t>
            </a:r>
            <a:r>
              <a:rPr sz="2400" spc="15" dirty="0">
                <a:latin typeface="Arial"/>
                <a:cs typeface="Arial"/>
              </a:rPr>
              <a:t>take </a:t>
            </a:r>
            <a:r>
              <a:rPr sz="2400" spc="20" dirty="0">
                <a:latin typeface="Arial"/>
                <a:cs typeface="Arial"/>
              </a:rPr>
              <a:t>inputs, </a:t>
            </a:r>
            <a:r>
              <a:rPr sz="2400" spc="45" dirty="0">
                <a:latin typeface="Arial"/>
                <a:cs typeface="Arial"/>
              </a:rPr>
              <a:t>do </a:t>
            </a:r>
            <a:r>
              <a:rPr sz="2400" spc="20" dirty="0">
                <a:latin typeface="Arial"/>
                <a:cs typeface="Arial"/>
              </a:rPr>
              <a:t>something, and </a:t>
            </a:r>
            <a:r>
              <a:rPr sz="2400" spc="15" dirty="0">
                <a:latin typeface="Arial"/>
                <a:cs typeface="Arial"/>
              </a:rPr>
              <a:t>yield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outputs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9777" y="209632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9777" y="259891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9777" y="159373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9777" y="310150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5600" y="5048910"/>
            <a:ext cx="648779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25" dirty="0">
                <a:latin typeface="Arial"/>
                <a:cs typeface="Arial"/>
              </a:rPr>
              <a:t>we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20" dirty="0">
                <a:latin typeface="Arial"/>
                <a:cs typeface="Arial"/>
              </a:rPr>
              <a:t>multiple tasks </a:t>
            </a:r>
            <a:r>
              <a:rPr sz="1250" spc="25" dirty="0">
                <a:latin typeface="Arial"/>
                <a:cs typeface="Arial"/>
              </a:rPr>
              <a:t>that we </a:t>
            </a:r>
            <a:r>
              <a:rPr sz="1250" spc="10" dirty="0">
                <a:latin typeface="Arial"/>
                <a:cs typeface="Arial"/>
              </a:rPr>
              <a:t>need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complete, often </a:t>
            </a:r>
            <a:r>
              <a:rPr sz="1250" spc="15" dirty="0">
                <a:latin typeface="Arial"/>
                <a:cs typeface="Arial"/>
              </a:rPr>
              <a:t>orders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magnitude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15" dirty="0">
                <a:latin typeface="Arial"/>
                <a:cs typeface="Arial"/>
              </a:rPr>
              <a:t>tasks.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naive </a:t>
            </a:r>
            <a:r>
              <a:rPr sz="1250" spc="20" dirty="0">
                <a:latin typeface="Arial"/>
                <a:cs typeface="Arial"/>
              </a:rPr>
              <a:t>solution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just process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order: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finished,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start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next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75707" y="2096325"/>
            <a:ext cx="1335405" cy="334010"/>
          </a:xfrm>
          <a:custGeom>
            <a:avLst/>
            <a:gdLst/>
            <a:ahLst/>
            <a:cxnLst/>
            <a:rect l="l" t="t" r="r" b="b"/>
            <a:pathLst>
              <a:path w="1335404" h="334010">
                <a:moveTo>
                  <a:pt x="0" y="0"/>
                </a:moveTo>
                <a:lnTo>
                  <a:pt x="1334884" y="0"/>
                </a:lnTo>
                <a:lnTo>
                  <a:pt x="1334884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5740" y="2598915"/>
            <a:ext cx="1335405" cy="334010"/>
          </a:xfrm>
          <a:custGeom>
            <a:avLst/>
            <a:gdLst/>
            <a:ahLst/>
            <a:cxnLst/>
            <a:rect l="l" t="t" r="r" b="b"/>
            <a:pathLst>
              <a:path w="1335404" h="334010">
                <a:moveTo>
                  <a:pt x="0" y="0"/>
                </a:moveTo>
                <a:lnTo>
                  <a:pt x="1334884" y="0"/>
                </a:lnTo>
                <a:lnTo>
                  <a:pt x="1334884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623" y="1593735"/>
            <a:ext cx="1335405" cy="334010"/>
          </a:xfrm>
          <a:custGeom>
            <a:avLst/>
            <a:gdLst/>
            <a:ahLst/>
            <a:cxnLst/>
            <a:rect l="l" t="t" r="r" b="b"/>
            <a:pathLst>
              <a:path w="1335404" h="334010">
                <a:moveTo>
                  <a:pt x="0" y="0"/>
                </a:moveTo>
                <a:lnTo>
                  <a:pt x="1334884" y="0"/>
                </a:lnTo>
                <a:lnTo>
                  <a:pt x="1334884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5582" y="3101505"/>
            <a:ext cx="1335405" cy="334010"/>
          </a:xfrm>
          <a:custGeom>
            <a:avLst/>
            <a:gdLst/>
            <a:ahLst/>
            <a:cxnLst/>
            <a:rect l="l" t="t" r="r" b="b"/>
            <a:pathLst>
              <a:path w="1335404" h="334010">
                <a:moveTo>
                  <a:pt x="0" y="0"/>
                </a:moveTo>
                <a:lnTo>
                  <a:pt x="1334884" y="0"/>
                </a:lnTo>
                <a:lnTo>
                  <a:pt x="1334884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8" name="object 8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5600" y="5048910"/>
            <a:ext cx="562356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20" dirty="0">
                <a:latin typeface="Arial"/>
                <a:cs typeface="Arial"/>
              </a:rPr>
              <a:t>four </a:t>
            </a:r>
            <a:r>
              <a:rPr sz="1250" spc="15" dirty="0">
                <a:latin typeface="Arial"/>
                <a:cs typeface="Arial"/>
              </a:rPr>
              <a:t>tasks,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5" dirty="0">
                <a:latin typeface="Arial"/>
                <a:cs typeface="Arial"/>
              </a:rPr>
              <a:t>takes </a:t>
            </a:r>
            <a:r>
              <a:rPr sz="1250" spc="20" dirty="0">
                <a:latin typeface="Arial"/>
                <a:cs typeface="Arial"/>
              </a:rPr>
              <a:t>four times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long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finish </a:t>
            </a:r>
            <a:r>
              <a:rPr sz="1250" spc="25" dirty="0">
                <a:latin typeface="Arial"/>
                <a:cs typeface="Arial"/>
              </a:rPr>
              <a:t>them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all.  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20" dirty="0">
                <a:latin typeface="Arial"/>
                <a:cs typeface="Arial"/>
              </a:rPr>
              <a:t>easy.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15" dirty="0">
                <a:latin typeface="Arial"/>
                <a:cs typeface="Arial"/>
              </a:rPr>
              <a:t>makes</a:t>
            </a:r>
            <a:r>
              <a:rPr sz="1250" spc="3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sense.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35" dirty="0">
                <a:latin typeface="Arial"/>
                <a:cs typeface="Arial"/>
              </a:rPr>
              <a:t>not </a:t>
            </a:r>
            <a:r>
              <a:rPr sz="1250" spc="30" dirty="0">
                <a:latin typeface="Arial"/>
                <a:cs typeface="Arial"/>
              </a:rPr>
              <a:t>what </a:t>
            </a:r>
            <a:r>
              <a:rPr sz="1250" spc="20" dirty="0">
                <a:latin typeface="Arial"/>
                <a:cs typeface="Arial"/>
              </a:rPr>
              <a:t>concurrency </a:t>
            </a:r>
            <a:r>
              <a:rPr sz="1250" spc="25" dirty="0">
                <a:latin typeface="Arial"/>
                <a:cs typeface="Arial"/>
              </a:rPr>
              <a:t>looks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like.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9777" y="209632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9777" y="259891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9777" y="159373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9777" y="3101505"/>
            <a:ext cx="1336675" cy="334010"/>
          </a:xfrm>
          <a:custGeom>
            <a:avLst/>
            <a:gdLst/>
            <a:ahLst/>
            <a:cxnLst/>
            <a:rect l="l" t="t" r="r" b="b"/>
            <a:pathLst>
              <a:path w="1336675" h="334010">
                <a:moveTo>
                  <a:pt x="0" y="0"/>
                </a:moveTo>
                <a:lnTo>
                  <a:pt x="1336535" y="0"/>
                </a:lnTo>
                <a:lnTo>
                  <a:pt x="13365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5600" y="5083047"/>
            <a:ext cx="63925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many </a:t>
            </a:r>
            <a:r>
              <a:rPr sz="1250" spc="-10" dirty="0">
                <a:latin typeface="Arial"/>
                <a:cs typeface="Arial"/>
              </a:rPr>
              <a:t>real </a:t>
            </a:r>
            <a:r>
              <a:rPr sz="1250" spc="35" dirty="0">
                <a:latin typeface="Arial"/>
                <a:cs typeface="Arial"/>
              </a:rPr>
              <a:t>world </a:t>
            </a:r>
            <a:r>
              <a:rPr sz="1250" spc="15" dirty="0">
                <a:latin typeface="Arial"/>
                <a:cs typeface="Arial"/>
              </a:rPr>
              <a:t>tasks, they </a:t>
            </a:r>
            <a:r>
              <a:rPr sz="1250" spc="10" dirty="0">
                <a:latin typeface="Arial"/>
                <a:cs typeface="Arial"/>
              </a:rPr>
              <a:t>also </a:t>
            </a:r>
            <a:r>
              <a:rPr sz="1250" spc="40" dirty="0">
                <a:latin typeface="Arial"/>
                <a:cs typeface="Arial"/>
              </a:rPr>
              <a:t>don’t </a:t>
            </a:r>
            <a:r>
              <a:rPr sz="1250" spc="25" dirty="0">
                <a:latin typeface="Arial"/>
                <a:cs typeface="Arial"/>
              </a:rPr>
              <a:t>look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0" dirty="0">
                <a:latin typeface="Arial"/>
                <a:cs typeface="Arial"/>
              </a:rPr>
              <a:t>homogenous </a:t>
            </a:r>
            <a:r>
              <a:rPr sz="1250" spc="35" dirty="0">
                <a:latin typeface="Arial"/>
                <a:cs typeface="Arial"/>
              </a:rPr>
              <a:t>blocks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computation.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39980" y="2598915"/>
            <a:ext cx="1336675" cy="334010"/>
            <a:chOff x="5839980" y="259891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5839981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55919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39980" y="1593735"/>
            <a:ext cx="1336675" cy="334010"/>
            <a:chOff x="5839980" y="1593735"/>
            <a:chExt cx="1336675" cy="334010"/>
          </a:xfrm>
        </p:grpSpPr>
        <p:sp>
          <p:nvSpPr>
            <p:cNvPr id="7" name="object 7"/>
            <p:cNvSpPr/>
            <p:nvPr/>
          </p:nvSpPr>
          <p:spPr>
            <a:xfrm>
              <a:off x="5839981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75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75" y="333971"/>
                  </a:lnTo>
                  <a:lnTo>
                    <a:pt x="334175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28" y="333971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74155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839980" y="3101505"/>
            <a:ext cx="1336675" cy="334010"/>
            <a:chOff x="5839980" y="3101505"/>
            <a:chExt cx="1336675" cy="334010"/>
          </a:xfrm>
        </p:grpSpPr>
        <p:sp>
          <p:nvSpPr>
            <p:cNvPr id="10" name="object 10"/>
            <p:cNvSpPr/>
            <p:nvPr/>
          </p:nvSpPr>
          <p:spPr>
            <a:xfrm>
              <a:off x="583998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35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35" y="333959"/>
                  </a:lnTo>
                  <a:lnTo>
                    <a:pt x="534835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202613" y="0"/>
                  </a:lnTo>
                  <a:lnTo>
                    <a:pt x="1202613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74815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39980" y="2096325"/>
            <a:ext cx="1336675" cy="334010"/>
            <a:chOff x="5839980" y="2096325"/>
            <a:chExt cx="1336675" cy="334010"/>
          </a:xfrm>
        </p:grpSpPr>
        <p:sp>
          <p:nvSpPr>
            <p:cNvPr id="13" name="object 13"/>
            <p:cNvSpPr/>
            <p:nvPr/>
          </p:nvSpPr>
          <p:spPr>
            <a:xfrm>
              <a:off x="5839981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4747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5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5600" y="5048910"/>
            <a:ext cx="590613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-5" dirty="0">
                <a:latin typeface="Arial"/>
                <a:cs typeface="Arial"/>
              </a:rPr>
              <a:t>They </a:t>
            </a:r>
            <a:r>
              <a:rPr sz="1250" spc="25" dirty="0">
                <a:latin typeface="Arial"/>
                <a:cs typeface="Arial"/>
              </a:rPr>
              <a:t>look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15" dirty="0">
                <a:latin typeface="Arial"/>
                <a:cs typeface="Arial"/>
              </a:rPr>
              <a:t>this, </a:t>
            </a:r>
            <a:r>
              <a:rPr sz="1250" spc="30" dirty="0">
                <a:latin typeface="Arial"/>
                <a:cs typeface="Arial"/>
              </a:rPr>
              <a:t>with big </a:t>
            </a:r>
            <a:r>
              <a:rPr sz="1250" spc="25" dirty="0">
                <a:latin typeface="Arial"/>
                <a:cs typeface="Arial"/>
              </a:rPr>
              <a:t>chunks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idle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25" dirty="0">
                <a:latin typeface="Arial"/>
                <a:cs typeface="Arial"/>
              </a:rPr>
              <a:t>spent </a:t>
            </a:r>
            <a:r>
              <a:rPr sz="1250" spc="20" dirty="0">
                <a:latin typeface="Arial"/>
                <a:cs typeface="Arial"/>
              </a:rPr>
              <a:t>waiting </a:t>
            </a:r>
            <a:r>
              <a:rPr sz="1250" spc="25" dirty="0">
                <a:latin typeface="Arial"/>
                <a:cs typeface="Arial"/>
              </a:rPr>
              <a:t>for</a:t>
            </a:r>
            <a:r>
              <a:rPr sz="1250" spc="-7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something, 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25" dirty="0">
                <a:latin typeface="Arial"/>
                <a:cs typeface="Arial"/>
              </a:rPr>
              <a:t>fetching </a:t>
            </a:r>
            <a:r>
              <a:rPr sz="1250" spc="20" dirty="0">
                <a:latin typeface="Arial"/>
                <a:cs typeface="Arial"/>
              </a:rPr>
              <a:t>data from disk, or making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network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request.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71313" y="2096325"/>
            <a:ext cx="1336675" cy="334010"/>
            <a:chOff x="5171313" y="209632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5171313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66080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508927" y="2598915"/>
            <a:ext cx="1335405" cy="334010"/>
            <a:chOff x="6508927" y="2598915"/>
            <a:chExt cx="1335405" cy="334010"/>
          </a:xfrm>
        </p:grpSpPr>
        <p:sp>
          <p:nvSpPr>
            <p:cNvPr id="7" name="object 7"/>
            <p:cNvSpPr/>
            <p:nvPr/>
          </p:nvSpPr>
          <p:spPr>
            <a:xfrm>
              <a:off x="6508927" y="2598915"/>
              <a:ext cx="1335405" cy="334010"/>
            </a:xfrm>
            <a:custGeom>
              <a:avLst/>
              <a:gdLst/>
              <a:ahLst/>
              <a:cxnLst/>
              <a:rect l="l" t="t" r="r" b="b"/>
              <a:pathLst>
                <a:path w="1335404" h="334010">
                  <a:moveTo>
                    <a:pt x="115824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824" y="333959"/>
                  </a:lnTo>
                  <a:lnTo>
                    <a:pt x="115824" y="0"/>
                  </a:lnTo>
                  <a:close/>
                </a:path>
                <a:path w="1335404" h="334010">
                  <a:moveTo>
                    <a:pt x="1334808" y="0"/>
                  </a:moveTo>
                  <a:lnTo>
                    <a:pt x="949731" y="0"/>
                  </a:lnTo>
                  <a:lnTo>
                    <a:pt x="949731" y="333959"/>
                  </a:lnTo>
                  <a:lnTo>
                    <a:pt x="1334808" y="333959"/>
                  </a:lnTo>
                  <a:lnTo>
                    <a:pt x="133480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24751" y="2598915"/>
              <a:ext cx="834390" cy="334010"/>
            </a:xfrm>
            <a:custGeom>
              <a:avLst/>
              <a:gdLst/>
              <a:ahLst/>
              <a:cxnLst/>
              <a:rect l="l" t="t" r="r" b="b"/>
              <a:pathLst>
                <a:path w="834390" h="334010">
                  <a:moveTo>
                    <a:pt x="0" y="0"/>
                  </a:moveTo>
                  <a:lnTo>
                    <a:pt x="833907" y="0"/>
                  </a:lnTo>
                  <a:lnTo>
                    <a:pt x="8339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35031" y="1593735"/>
            <a:ext cx="1335405" cy="334010"/>
            <a:chOff x="3835031" y="1593735"/>
            <a:chExt cx="1335405" cy="334010"/>
          </a:xfrm>
        </p:grpSpPr>
        <p:sp>
          <p:nvSpPr>
            <p:cNvPr id="10" name="object 10"/>
            <p:cNvSpPr/>
            <p:nvPr/>
          </p:nvSpPr>
          <p:spPr>
            <a:xfrm>
              <a:off x="3835031" y="1593735"/>
              <a:ext cx="1335405" cy="334010"/>
            </a:xfrm>
            <a:custGeom>
              <a:avLst/>
              <a:gdLst/>
              <a:ahLst/>
              <a:cxnLst/>
              <a:rect l="l" t="t" r="r" b="b"/>
              <a:pathLst>
                <a:path w="1335404" h="334010">
                  <a:moveTo>
                    <a:pt x="333844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3844" y="333971"/>
                  </a:lnTo>
                  <a:lnTo>
                    <a:pt x="333844" y="0"/>
                  </a:lnTo>
                  <a:close/>
                </a:path>
                <a:path w="1335404" h="334010">
                  <a:moveTo>
                    <a:pt x="1334820" y="0"/>
                  </a:moveTo>
                  <a:lnTo>
                    <a:pt x="1000963" y="0"/>
                  </a:lnTo>
                  <a:lnTo>
                    <a:pt x="1000963" y="333971"/>
                  </a:lnTo>
                  <a:lnTo>
                    <a:pt x="1334820" y="333971"/>
                  </a:lnTo>
                  <a:lnTo>
                    <a:pt x="1334820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8876" y="1593735"/>
              <a:ext cx="667385" cy="334010"/>
            </a:xfrm>
            <a:custGeom>
              <a:avLst/>
              <a:gdLst/>
              <a:ahLst/>
              <a:cxnLst/>
              <a:rect l="l" t="t" r="r" b="b"/>
              <a:pathLst>
                <a:path w="667385" h="334010">
                  <a:moveTo>
                    <a:pt x="0" y="0"/>
                  </a:moveTo>
                  <a:lnTo>
                    <a:pt x="667118" y="0"/>
                  </a:lnTo>
                  <a:lnTo>
                    <a:pt x="667118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852435" y="3101505"/>
            <a:ext cx="1335405" cy="334010"/>
            <a:chOff x="7852435" y="3101505"/>
            <a:chExt cx="1335405" cy="334010"/>
          </a:xfrm>
        </p:grpSpPr>
        <p:sp>
          <p:nvSpPr>
            <p:cNvPr id="13" name="object 13"/>
            <p:cNvSpPr/>
            <p:nvPr/>
          </p:nvSpPr>
          <p:spPr>
            <a:xfrm>
              <a:off x="7852435" y="3101504"/>
              <a:ext cx="1335405" cy="334010"/>
            </a:xfrm>
            <a:custGeom>
              <a:avLst/>
              <a:gdLst/>
              <a:ahLst/>
              <a:cxnLst/>
              <a:rect l="l" t="t" r="r" b="b"/>
              <a:pathLst>
                <a:path w="1335404" h="334010">
                  <a:moveTo>
                    <a:pt x="534314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314" y="333959"/>
                  </a:lnTo>
                  <a:lnTo>
                    <a:pt x="534314" y="0"/>
                  </a:lnTo>
                  <a:close/>
                </a:path>
                <a:path w="1335404" h="334010">
                  <a:moveTo>
                    <a:pt x="1334820" y="0"/>
                  </a:moveTo>
                  <a:lnTo>
                    <a:pt x="1201432" y="0"/>
                  </a:lnTo>
                  <a:lnTo>
                    <a:pt x="1201432" y="333959"/>
                  </a:lnTo>
                  <a:lnTo>
                    <a:pt x="1334820" y="333959"/>
                  </a:lnTo>
                  <a:lnTo>
                    <a:pt x="1334820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6749" y="3101505"/>
              <a:ext cx="667385" cy="334010"/>
            </a:xfrm>
            <a:custGeom>
              <a:avLst/>
              <a:gdLst/>
              <a:ahLst/>
              <a:cxnLst/>
              <a:rect l="l" t="t" r="r" b="b"/>
              <a:pathLst>
                <a:path w="667384" h="334010">
                  <a:moveTo>
                    <a:pt x="0" y="0"/>
                  </a:moveTo>
                  <a:lnTo>
                    <a:pt x="667118" y="0"/>
                  </a:lnTo>
                  <a:lnTo>
                    <a:pt x="66711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6" name="object 16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5600" y="5048910"/>
            <a:ext cx="5908675" cy="482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apply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naive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10" dirty="0">
                <a:latin typeface="Arial"/>
                <a:cs typeface="Arial"/>
              </a:rPr>
              <a:t>before,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execute </a:t>
            </a:r>
            <a:r>
              <a:rPr sz="1250" spc="25" dirty="0">
                <a:latin typeface="Arial"/>
                <a:cs typeface="Arial"/>
              </a:rPr>
              <a:t>them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sequentially,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5" dirty="0">
                <a:latin typeface="Arial"/>
                <a:cs typeface="Arial"/>
              </a:rPr>
              <a:t>we spend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30" dirty="0">
                <a:latin typeface="Arial"/>
                <a:cs typeface="Arial"/>
              </a:rPr>
              <a:t>lot of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10" dirty="0">
                <a:latin typeface="Arial"/>
                <a:cs typeface="Arial"/>
              </a:rPr>
              <a:t>idle,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5" dirty="0">
                <a:latin typeface="Arial"/>
                <a:cs typeface="Arial"/>
              </a:rPr>
              <a:t>still takes </a:t>
            </a:r>
            <a:r>
              <a:rPr sz="1250" spc="10" dirty="0">
                <a:latin typeface="Arial"/>
                <a:cs typeface="Arial"/>
              </a:rPr>
              <a:t>us </a:t>
            </a:r>
            <a:r>
              <a:rPr sz="1250" spc="20" dirty="0">
                <a:latin typeface="Arial"/>
                <a:cs typeface="Arial"/>
              </a:rPr>
              <a:t>four times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long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single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task.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7463" y="2598915"/>
            <a:ext cx="1336675" cy="334010"/>
            <a:chOff x="4697463" y="259891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4697463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13401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170804" y="2096325"/>
            <a:ext cx="1336675" cy="334010"/>
            <a:chOff x="5170804" y="2096325"/>
            <a:chExt cx="1336675" cy="334010"/>
          </a:xfrm>
        </p:grpSpPr>
        <p:sp>
          <p:nvSpPr>
            <p:cNvPr id="7" name="object 7"/>
            <p:cNvSpPr/>
            <p:nvPr/>
          </p:nvSpPr>
          <p:spPr>
            <a:xfrm>
              <a:off x="5170805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79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79" y="333959"/>
                  </a:lnTo>
                  <a:lnTo>
                    <a:pt x="194779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196987" y="0"/>
                  </a:lnTo>
                  <a:lnTo>
                    <a:pt x="1196987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5584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34091" y="1593735"/>
            <a:ext cx="1336675" cy="334010"/>
            <a:chOff x="3834091" y="1593735"/>
            <a:chExt cx="1336675" cy="334010"/>
          </a:xfrm>
        </p:grpSpPr>
        <p:sp>
          <p:nvSpPr>
            <p:cNvPr id="10" name="object 10"/>
            <p:cNvSpPr/>
            <p:nvPr/>
          </p:nvSpPr>
          <p:spPr>
            <a:xfrm>
              <a:off x="3834092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87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87" y="333971"/>
                  </a:lnTo>
                  <a:lnTo>
                    <a:pt x="33418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8279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64101" y="3101505"/>
            <a:ext cx="1336675" cy="334010"/>
            <a:chOff x="4164101" y="3101505"/>
            <a:chExt cx="1336675" cy="334010"/>
          </a:xfrm>
        </p:grpSpPr>
        <p:sp>
          <p:nvSpPr>
            <p:cNvPr id="13" name="object 13"/>
            <p:cNvSpPr/>
            <p:nvPr/>
          </p:nvSpPr>
          <p:spPr>
            <a:xfrm>
              <a:off x="416410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26" y="0"/>
                  </a:lnTo>
                  <a:lnTo>
                    <a:pt x="120262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8949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6" name="object 16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5600" y="5048910"/>
            <a:ext cx="7004684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37945">
              <a:lnSpc>
                <a:spcPct val="120000"/>
              </a:lnSpc>
              <a:spcBef>
                <a:spcPts val="95"/>
              </a:spcBef>
            </a:pPr>
            <a:r>
              <a:rPr sz="1250" spc="10" dirty="0">
                <a:latin typeface="Arial"/>
                <a:cs typeface="Arial"/>
              </a:rPr>
              <a:t>Instead, </a:t>
            </a:r>
            <a:r>
              <a:rPr sz="1250" spc="1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0" dirty="0">
                <a:latin typeface="Arial"/>
                <a:cs typeface="Arial"/>
              </a:rPr>
              <a:t>fully </a:t>
            </a:r>
            <a:r>
              <a:rPr sz="1250" spc="5" dirty="0">
                <a:latin typeface="Arial"/>
                <a:cs typeface="Arial"/>
              </a:rPr>
              <a:t>utilize </a:t>
            </a:r>
            <a:r>
              <a:rPr sz="1250" spc="15" dirty="0">
                <a:latin typeface="Arial"/>
                <a:cs typeface="Arial"/>
              </a:rPr>
              <a:t>the idle </a:t>
            </a:r>
            <a:r>
              <a:rPr sz="1250" spc="25" dirty="0">
                <a:latin typeface="Arial"/>
                <a:cs typeface="Arial"/>
              </a:rPr>
              <a:t>moments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begin executing other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tasks, 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0" dirty="0">
                <a:latin typeface="Arial"/>
                <a:cs typeface="Arial"/>
              </a:rPr>
              <a:t>finish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20" dirty="0">
                <a:latin typeface="Arial"/>
                <a:cs typeface="Arial"/>
              </a:rPr>
              <a:t>four tasks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30" dirty="0">
                <a:latin typeface="Arial"/>
                <a:cs typeface="Arial"/>
              </a:rPr>
              <a:t>much </a:t>
            </a:r>
            <a:r>
              <a:rPr sz="1250" spc="5" dirty="0">
                <a:latin typeface="Arial"/>
                <a:cs typeface="Arial"/>
              </a:rPr>
              <a:t>less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25" dirty="0">
                <a:latin typeface="Arial"/>
                <a:cs typeface="Arial"/>
              </a:rPr>
              <a:t>we spend </a:t>
            </a:r>
            <a:r>
              <a:rPr sz="1250" spc="15" dirty="0">
                <a:latin typeface="Arial"/>
                <a:cs typeface="Arial"/>
              </a:rPr>
              <a:t>idle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5" dirty="0">
                <a:latin typeface="Arial"/>
                <a:cs typeface="Arial"/>
              </a:rPr>
              <a:t>any </a:t>
            </a:r>
            <a:r>
              <a:rPr sz="1250" spc="15" dirty="0">
                <a:latin typeface="Arial"/>
                <a:cs typeface="Arial"/>
              </a:rPr>
              <a:t>individual </a:t>
            </a:r>
            <a:r>
              <a:rPr sz="1250" spc="20" dirty="0">
                <a:latin typeface="Arial"/>
                <a:cs typeface="Arial"/>
              </a:rPr>
              <a:t>task,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overlap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dirty="0">
                <a:latin typeface="Arial"/>
                <a:cs typeface="Arial"/>
              </a:rPr>
              <a:t>save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core </a:t>
            </a:r>
            <a:r>
              <a:rPr sz="1250" spc="20" dirty="0">
                <a:latin typeface="Arial"/>
                <a:cs typeface="Arial"/>
              </a:rPr>
              <a:t>principle and </a:t>
            </a:r>
            <a:r>
              <a:rPr sz="1250" spc="15" dirty="0">
                <a:latin typeface="Arial"/>
                <a:cs typeface="Arial"/>
              </a:rPr>
              <a:t>goal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concurrency.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7463" y="2598915"/>
            <a:ext cx="1336675" cy="334010"/>
            <a:chOff x="4697463" y="259891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4697463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13401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170804" y="2096325"/>
            <a:ext cx="1336675" cy="334010"/>
            <a:chOff x="5170804" y="2096325"/>
            <a:chExt cx="1336675" cy="334010"/>
          </a:xfrm>
        </p:grpSpPr>
        <p:sp>
          <p:nvSpPr>
            <p:cNvPr id="7" name="object 7"/>
            <p:cNvSpPr/>
            <p:nvPr/>
          </p:nvSpPr>
          <p:spPr>
            <a:xfrm>
              <a:off x="5170805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79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79" y="333959"/>
                  </a:lnTo>
                  <a:lnTo>
                    <a:pt x="194779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196987" y="0"/>
                  </a:lnTo>
                  <a:lnTo>
                    <a:pt x="1196987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5584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34091" y="1593735"/>
            <a:ext cx="1336675" cy="334010"/>
            <a:chOff x="3834091" y="1593735"/>
            <a:chExt cx="1336675" cy="334010"/>
          </a:xfrm>
        </p:grpSpPr>
        <p:sp>
          <p:nvSpPr>
            <p:cNvPr id="10" name="object 10"/>
            <p:cNvSpPr/>
            <p:nvPr/>
          </p:nvSpPr>
          <p:spPr>
            <a:xfrm>
              <a:off x="3834092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87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87" y="333971"/>
                  </a:lnTo>
                  <a:lnTo>
                    <a:pt x="33418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8279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64101" y="3101505"/>
            <a:ext cx="1336675" cy="334010"/>
            <a:chOff x="4164101" y="3101505"/>
            <a:chExt cx="1336675" cy="334010"/>
          </a:xfrm>
        </p:grpSpPr>
        <p:sp>
          <p:nvSpPr>
            <p:cNvPr id="13" name="object 13"/>
            <p:cNvSpPr/>
            <p:nvPr/>
          </p:nvSpPr>
          <p:spPr>
            <a:xfrm>
              <a:off x="416410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26" y="0"/>
                  </a:lnTo>
                  <a:lnTo>
                    <a:pt x="120262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8949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6" name="object 16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5600" y="5048910"/>
            <a:ext cx="484886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0" dirty="0">
                <a:latin typeface="Arial"/>
                <a:cs typeface="Arial"/>
              </a:rPr>
              <a:t>Now, </a:t>
            </a:r>
            <a:r>
              <a:rPr sz="1250" spc="5" dirty="0">
                <a:latin typeface="Arial"/>
                <a:cs typeface="Arial"/>
              </a:rPr>
              <a:t>there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few </a:t>
            </a:r>
            <a:r>
              <a:rPr sz="1250" spc="-25" dirty="0">
                <a:latin typeface="Arial"/>
                <a:cs typeface="Arial"/>
              </a:rPr>
              <a:t>diﬀerent </a:t>
            </a:r>
            <a:r>
              <a:rPr sz="1250" spc="15" dirty="0">
                <a:latin typeface="Arial"/>
                <a:cs typeface="Arial"/>
              </a:rPr>
              <a:t>strategies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achieving </a:t>
            </a:r>
            <a:r>
              <a:rPr sz="1250" spc="-15" dirty="0">
                <a:latin typeface="Arial"/>
                <a:cs typeface="Arial"/>
              </a:rPr>
              <a:t>concurrency.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obvious </a:t>
            </a:r>
            <a:r>
              <a:rPr sz="1250" spc="20" dirty="0">
                <a:latin typeface="Arial"/>
                <a:cs typeface="Arial"/>
              </a:rPr>
              <a:t>approach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just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20" dirty="0">
                <a:latin typeface="Arial"/>
                <a:cs typeface="Arial"/>
              </a:rPr>
              <a:t>multiple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workers.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worker can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20" dirty="0">
                <a:latin typeface="Arial"/>
                <a:cs typeface="Arial"/>
              </a:rPr>
              <a:t>process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20" dirty="0">
                <a:latin typeface="Arial"/>
                <a:cs typeface="Arial"/>
              </a:rPr>
              <a:t>task at </a:t>
            </a:r>
            <a:r>
              <a:rPr sz="1250" spc="-10" dirty="0">
                <a:latin typeface="Arial"/>
                <a:cs typeface="Arial"/>
              </a:rPr>
              <a:t>a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5653" y="1474101"/>
            <a:ext cx="1576355" cy="208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85190" y="1753908"/>
            <a:ext cx="1159446" cy="152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1491" y="326887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614984" y="233857"/>
                </a:moveTo>
                <a:lnTo>
                  <a:pt x="614972" y="52387"/>
                </a:lnTo>
                <a:lnTo>
                  <a:pt x="602678" y="12344"/>
                </a:lnTo>
                <a:lnTo>
                  <a:pt x="562648" y="50"/>
                </a:lnTo>
                <a:lnTo>
                  <a:pt x="550303" y="0"/>
                </a:lnTo>
                <a:lnTo>
                  <a:pt x="64985" y="0"/>
                </a:lnTo>
                <a:lnTo>
                  <a:pt x="26695" y="3175"/>
                </a:lnTo>
                <a:lnTo>
                  <a:pt x="1295" y="34302"/>
                </a:lnTo>
                <a:lnTo>
                  <a:pt x="0" y="52387"/>
                </a:lnTo>
                <a:lnTo>
                  <a:pt x="12" y="233857"/>
                </a:lnTo>
                <a:lnTo>
                  <a:pt x="12293" y="273888"/>
                </a:lnTo>
                <a:lnTo>
                  <a:pt x="52336" y="286194"/>
                </a:lnTo>
                <a:lnTo>
                  <a:pt x="64693" y="286232"/>
                </a:lnTo>
                <a:lnTo>
                  <a:pt x="550011" y="286232"/>
                </a:lnTo>
                <a:lnTo>
                  <a:pt x="588289" y="283057"/>
                </a:lnTo>
                <a:lnTo>
                  <a:pt x="613689" y="251942"/>
                </a:lnTo>
                <a:lnTo>
                  <a:pt x="614984" y="233857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71503" y="2550960"/>
            <a:ext cx="615315" cy="286385"/>
            <a:chOff x="4671503" y="2550960"/>
            <a:chExt cx="615315" cy="286385"/>
          </a:xfrm>
        </p:grpSpPr>
        <p:sp>
          <p:nvSpPr>
            <p:cNvPr id="7" name="object 7"/>
            <p:cNvSpPr/>
            <p:nvPr/>
          </p:nvSpPr>
          <p:spPr>
            <a:xfrm>
              <a:off x="4671503" y="2550960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45"/>
                  </a:lnTo>
                  <a:lnTo>
                    <a:pt x="0" y="52381"/>
                  </a:lnTo>
                  <a:lnTo>
                    <a:pt x="4" y="233856"/>
                  </a:lnTo>
                  <a:lnTo>
                    <a:pt x="12290" y="273886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6"/>
                  </a:lnTo>
                  <a:lnTo>
                    <a:pt x="614970" y="52381"/>
                  </a:lnTo>
                  <a:lnTo>
                    <a:pt x="602678" y="12345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1503" y="2550960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45"/>
                  </a:lnTo>
                  <a:lnTo>
                    <a:pt x="0" y="52381"/>
                  </a:lnTo>
                  <a:lnTo>
                    <a:pt x="4" y="233856"/>
                  </a:lnTo>
                  <a:lnTo>
                    <a:pt x="12290" y="273886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6"/>
                  </a:lnTo>
                  <a:lnTo>
                    <a:pt x="614970" y="52381"/>
                  </a:lnTo>
                  <a:lnTo>
                    <a:pt x="602678" y="12345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1491" y="2550959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614984" y="233857"/>
                  </a:moveTo>
                  <a:lnTo>
                    <a:pt x="614972" y="52387"/>
                  </a:lnTo>
                  <a:lnTo>
                    <a:pt x="602678" y="12357"/>
                  </a:lnTo>
                  <a:lnTo>
                    <a:pt x="562648" y="50"/>
                  </a:lnTo>
                  <a:lnTo>
                    <a:pt x="550303" y="0"/>
                  </a:lnTo>
                  <a:lnTo>
                    <a:pt x="64985" y="0"/>
                  </a:lnTo>
                  <a:lnTo>
                    <a:pt x="26695" y="3175"/>
                  </a:lnTo>
                  <a:lnTo>
                    <a:pt x="1295" y="34302"/>
                  </a:lnTo>
                  <a:lnTo>
                    <a:pt x="0" y="52387"/>
                  </a:lnTo>
                  <a:lnTo>
                    <a:pt x="12" y="233857"/>
                  </a:lnTo>
                  <a:lnTo>
                    <a:pt x="12293" y="273888"/>
                  </a:lnTo>
                  <a:lnTo>
                    <a:pt x="52336" y="286194"/>
                  </a:lnTo>
                  <a:lnTo>
                    <a:pt x="64693" y="286232"/>
                  </a:lnTo>
                  <a:lnTo>
                    <a:pt x="550011" y="286232"/>
                  </a:lnTo>
                  <a:lnTo>
                    <a:pt x="588289" y="283057"/>
                  </a:lnTo>
                  <a:lnTo>
                    <a:pt x="613689" y="251942"/>
                  </a:lnTo>
                  <a:lnTo>
                    <a:pt x="614984" y="233857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71503" y="2192007"/>
            <a:ext cx="615315" cy="286385"/>
            <a:chOff x="4671503" y="2192007"/>
            <a:chExt cx="615315" cy="286385"/>
          </a:xfrm>
        </p:grpSpPr>
        <p:sp>
          <p:nvSpPr>
            <p:cNvPr id="11" name="object 11"/>
            <p:cNvSpPr/>
            <p:nvPr/>
          </p:nvSpPr>
          <p:spPr>
            <a:xfrm>
              <a:off x="4671503" y="2192007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45"/>
                  </a:lnTo>
                  <a:lnTo>
                    <a:pt x="0" y="52376"/>
                  </a:lnTo>
                  <a:lnTo>
                    <a:pt x="4" y="233851"/>
                  </a:lnTo>
                  <a:lnTo>
                    <a:pt x="12290" y="273886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1"/>
                  </a:lnTo>
                  <a:lnTo>
                    <a:pt x="614970" y="52376"/>
                  </a:lnTo>
                  <a:lnTo>
                    <a:pt x="602678" y="12345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1503" y="2192007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45"/>
                  </a:lnTo>
                  <a:lnTo>
                    <a:pt x="0" y="52376"/>
                  </a:lnTo>
                  <a:lnTo>
                    <a:pt x="4" y="233851"/>
                  </a:lnTo>
                  <a:lnTo>
                    <a:pt x="12290" y="273886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1"/>
                  </a:lnTo>
                  <a:lnTo>
                    <a:pt x="614970" y="52376"/>
                  </a:lnTo>
                  <a:lnTo>
                    <a:pt x="602678" y="12345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1503" y="2192007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45"/>
                  </a:lnTo>
                  <a:lnTo>
                    <a:pt x="0" y="52376"/>
                  </a:lnTo>
                  <a:lnTo>
                    <a:pt x="4" y="233851"/>
                  </a:lnTo>
                  <a:lnTo>
                    <a:pt x="12290" y="273886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1"/>
                  </a:lnTo>
                  <a:lnTo>
                    <a:pt x="614970" y="52376"/>
                  </a:lnTo>
                  <a:lnTo>
                    <a:pt x="602678" y="12345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71503" y="2192007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45"/>
                  </a:lnTo>
                  <a:lnTo>
                    <a:pt x="0" y="52376"/>
                  </a:lnTo>
                  <a:lnTo>
                    <a:pt x="4" y="233851"/>
                  </a:lnTo>
                  <a:lnTo>
                    <a:pt x="12290" y="273886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1"/>
                  </a:lnTo>
                  <a:lnTo>
                    <a:pt x="614970" y="52376"/>
                  </a:lnTo>
                  <a:lnTo>
                    <a:pt x="602678" y="12345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671503" y="1833054"/>
            <a:ext cx="615315" cy="286385"/>
            <a:chOff x="4671503" y="1833054"/>
            <a:chExt cx="615315" cy="286385"/>
          </a:xfrm>
        </p:grpSpPr>
        <p:sp>
          <p:nvSpPr>
            <p:cNvPr id="16" name="object 16"/>
            <p:cNvSpPr/>
            <p:nvPr/>
          </p:nvSpPr>
          <p:spPr>
            <a:xfrm>
              <a:off x="4671491" y="1833054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614984" y="233857"/>
                  </a:moveTo>
                  <a:lnTo>
                    <a:pt x="614972" y="52387"/>
                  </a:lnTo>
                  <a:lnTo>
                    <a:pt x="602678" y="12344"/>
                  </a:lnTo>
                  <a:lnTo>
                    <a:pt x="562648" y="50"/>
                  </a:lnTo>
                  <a:lnTo>
                    <a:pt x="550303" y="0"/>
                  </a:lnTo>
                  <a:lnTo>
                    <a:pt x="64985" y="0"/>
                  </a:lnTo>
                  <a:lnTo>
                    <a:pt x="26695" y="3175"/>
                  </a:lnTo>
                  <a:lnTo>
                    <a:pt x="1295" y="34302"/>
                  </a:lnTo>
                  <a:lnTo>
                    <a:pt x="0" y="52387"/>
                  </a:lnTo>
                  <a:lnTo>
                    <a:pt x="12" y="233857"/>
                  </a:lnTo>
                  <a:lnTo>
                    <a:pt x="12293" y="273888"/>
                  </a:lnTo>
                  <a:lnTo>
                    <a:pt x="52336" y="286194"/>
                  </a:lnTo>
                  <a:lnTo>
                    <a:pt x="64693" y="286232"/>
                  </a:lnTo>
                  <a:lnTo>
                    <a:pt x="550011" y="286232"/>
                  </a:lnTo>
                  <a:lnTo>
                    <a:pt x="588289" y="283057"/>
                  </a:lnTo>
                  <a:lnTo>
                    <a:pt x="613689" y="251942"/>
                  </a:lnTo>
                  <a:lnTo>
                    <a:pt x="614984" y="233857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1503" y="1833054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39"/>
                  </a:lnTo>
                  <a:lnTo>
                    <a:pt x="0" y="52375"/>
                  </a:lnTo>
                  <a:lnTo>
                    <a:pt x="4" y="233851"/>
                  </a:lnTo>
                  <a:lnTo>
                    <a:pt x="12290" y="273881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1"/>
                  </a:lnTo>
                  <a:lnTo>
                    <a:pt x="614970" y="52375"/>
                  </a:lnTo>
                  <a:lnTo>
                    <a:pt x="602678" y="12339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71503" y="1833054"/>
              <a:ext cx="615315" cy="286385"/>
            </a:xfrm>
            <a:custGeom>
              <a:avLst/>
              <a:gdLst/>
              <a:ahLst/>
              <a:cxnLst/>
              <a:rect l="l" t="t" r="r" b="b"/>
              <a:pathLst>
                <a:path w="615314" h="286385">
                  <a:moveTo>
                    <a:pt x="550292" y="0"/>
                  </a:moveTo>
                  <a:lnTo>
                    <a:pt x="64974" y="0"/>
                  </a:lnTo>
                  <a:lnTo>
                    <a:pt x="52449" y="49"/>
                  </a:lnTo>
                  <a:lnTo>
                    <a:pt x="12290" y="12339"/>
                  </a:lnTo>
                  <a:lnTo>
                    <a:pt x="0" y="52375"/>
                  </a:lnTo>
                  <a:lnTo>
                    <a:pt x="4" y="233851"/>
                  </a:lnTo>
                  <a:lnTo>
                    <a:pt x="12290" y="273881"/>
                  </a:lnTo>
                  <a:lnTo>
                    <a:pt x="52326" y="286182"/>
                  </a:lnTo>
                  <a:lnTo>
                    <a:pt x="64682" y="286232"/>
                  </a:lnTo>
                  <a:lnTo>
                    <a:pt x="550000" y="286232"/>
                  </a:lnTo>
                  <a:lnTo>
                    <a:pt x="588277" y="283057"/>
                  </a:lnTo>
                  <a:lnTo>
                    <a:pt x="613685" y="251933"/>
                  </a:lnTo>
                  <a:lnTo>
                    <a:pt x="614974" y="233851"/>
                  </a:lnTo>
                  <a:lnTo>
                    <a:pt x="614970" y="52375"/>
                  </a:lnTo>
                  <a:lnTo>
                    <a:pt x="602678" y="12339"/>
                  </a:lnTo>
                  <a:lnTo>
                    <a:pt x="562647" y="49"/>
                  </a:lnTo>
                  <a:lnTo>
                    <a:pt x="550292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671491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614984" y="233845"/>
                </a:moveTo>
                <a:lnTo>
                  <a:pt x="614972" y="52374"/>
                </a:lnTo>
                <a:lnTo>
                  <a:pt x="602678" y="12344"/>
                </a:lnTo>
                <a:lnTo>
                  <a:pt x="562648" y="50"/>
                </a:lnTo>
                <a:lnTo>
                  <a:pt x="550303" y="0"/>
                </a:lnTo>
                <a:lnTo>
                  <a:pt x="64985" y="0"/>
                </a:lnTo>
                <a:lnTo>
                  <a:pt x="26695" y="3162"/>
                </a:lnTo>
                <a:lnTo>
                  <a:pt x="1295" y="34290"/>
                </a:lnTo>
                <a:lnTo>
                  <a:pt x="0" y="52374"/>
                </a:lnTo>
                <a:lnTo>
                  <a:pt x="12" y="233845"/>
                </a:lnTo>
                <a:lnTo>
                  <a:pt x="12293" y="273888"/>
                </a:lnTo>
                <a:lnTo>
                  <a:pt x="52336" y="286181"/>
                </a:lnTo>
                <a:lnTo>
                  <a:pt x="64693" y="286219"/>
                </a:lnTo>
                <a:lnTo>
                  <a:pt x="550011" y="286219"/>
                </a:lnTo>
                <a:lnTo>
                  <a:pt x="588289" y="283057"/>
                </a:lnTo>
                <a:lnTo>
                  <a:pt x="613689" y="251929"/>
                </a:lnTo>
                <a:lnTo>
                  <a:pt x="614984" y="233845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71491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614984" y="233845"/>
                </a:moveTo>
                <a:lnTo>
                  <a:pt x="614972" y="52374"/>
                </a:lnTo>
                <a:lnTo>
                  <a:pt x="602678" y="12344"/>
                </a:lnTo>
                <a:lnTo>
                  <a:pt x="562648" y="50"/>
                </a:lnTo>
                <a:lnTo>
                  <a:pt x="550303" y="0"/>
                </a:lnTo>
                <a:lnTo>
                  <a:pt x="64985" y="0"/>
                </a:lnTo>
                <a:lnTo>
                  <a:pt x="26695" y="3162"/>
                </a:lnTo>
                <a:lnTo>
                  <a:pt x="1295" y="34290"/>
                </a:lnTo>
                <a:lnTo>
                  <a:pt x="0" y="52374"/>
                </a:lnTo>
                <a:lnTo>
                  <a:pt x="12" y="233845"/>
                </a:lnTo>
                <a:lnTo>
                  <a:pt x="12293" y="273888"/>
                </a:lnTo>
                <a:lnTo>
                  <a:pt x="52336" y="286181"/>
                </a:lnTo>
                <a:lnTo>
                  <a:pt x="64693" y="286219"/>
                </a:lnTo>
                <a:lnTo>
                  <a:pt x="550011" y="286219"/>
                </a:lnTo>
                <a:lnTo>
                  <a:pt x="588289" y="283044"/>
                </a:lnTo>
                <a:lnTo>
                  <a:pt x="613689" y="251929"/>
                </a:lnTo>
                <a:lnTo>
                  <a:pt x="614984" y="233845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5600" y="5048910"/>
            <a:ext cx="6698615" cy="6985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45"/>
              </a:spcBef>
            </a:pPr>
            <a:r>
              <a:rPr sz="1250" dirty="0">
                <a:latin typeface="Arial"/>
                <a:cs typeface="Arial"/>
              </a:rPr>
              <a:t>One </a:t>
            </a:r>
            <a:r>
              <a:rPr sz="1250" spc="20" dirty="0">
                <a:latin typeface="Arial"/>
                <a:cs typeface="Arial"/>
              </a:rPr>
              <a:t>way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implement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multiprocessing,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worker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35" dirty="0">
                <a:latin typeface="Arial"/>
                <a:cs typeface="Arial"/>
              </a:rPr>
              <a:t>own </a:t>
            </a:r>
            <a:r>
              <a:rPr sz="1250" spc="20" dirty="0">
                <a:latin typeface="Arial"/>
                <a:cs typeface="Arial"/>
              </a:rPr>
              <a:t>process.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means each </a:t>
            </a:r>
            <a:r>
              <a:rPr sz="1250" spc="20" dirty="0">
                <a:latin typeface="Arial"/>
                <a:cs typeface="Arial"/>
              </a:rPr>
              <a:t>worker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35" dirty="0">
                <a:latin typeface="Arial"/>
                <a:cs typeface="Arial"/>
              </a:rPr>
              <a:t>own </a:t>
            </a:r>
            <a:r>
              <a:rPr sz="1250" spc="20" dirty="0">
                <a:latin typeface="Arial"/>
                <a:cs typeface="Arial"/>
              </a:rPr>
              <a:t>CPython </a:t>
            </a:r>
            <a:r>
              <a:rPr sz="1250" spc="15" dirty="0">
                <a:latin typeface="Arial"/>
                <a:cs typeface="Arial"/>
              </a:rPr>
              <a:t>runtime, </a:t>
            </a:r>
            <a:r>
              <a:rPr sz="1250" spc="25" dirty="0">
                <a:latin typeface="Arial"/>
                <a:cs typeface="Arial"/>
              </a:rPr>
              <a:t>stack, </a:t>
            </a:r>
            <a:r>
              <a:rPr sz="1250" spc="10" dirty="0">
                <a:latin typeface="Arial"/>
                <a:cs typeface="Arial"/>
              </a:rPr>
              <a:t>heap,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compiled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bytecode.  </a:t>
            </a: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0" dirty="0">
                <a:latin typeface="Arial"/>
                <a:cs typeface="Arial"/>
              </a:rPr>
              <a:t>want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process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20" dirty="0">
                <a:latin typeface="Arial"/>
                <a:cs typeface="Arial"/>
              </a:rPr>
              <a:t>tasks at once,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5" dirty="0">
                <a:latin typeface="Arial"/>
                <a:cs typeface="Arial"/>
              </a:rPr>
              <a:t>add </a:t>
            </a:r>
            <a:r>
              <a:rPr sz="1250" spc="10" dirty="0">
                <a:latin typeface="Arial"/>
                <a:cs typeface="Arial"/>
              </a:rPr>
              <a:t>more</a:t>
            </a:r>
            <a:r>
              <a:rPr sz="1250" spc="-19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workers.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4848" y="2224519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49"/>
                </a:lnTo>
                <a:lnTo>
                  <a:pt x="0" y="161277"/>
                </a:lnTo>
                <a:lnTo>
                  <a:pt x="23761" y="185039"/>
                </a:lnTo>
                <a:lnTo>
                  <a:pt x="373888" y="185039"/>
                </a:lnTo>
                <a:lnTo>
                  <a:pt x="397649" y="161277"/>
                </a:lnTo>
                <a:lnTo>
                  <a:pt x="397649" y="23749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4848" y="1760385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4848" y="1528317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49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49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4848" y="1296250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4848" y="1064183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4848" y="1992439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57"/>
                </a:lnTo>
                <a:lnTo>
                  <a:pt x="10198" y="4635"/>
                </a:lnTo>
                <a:lnTo>
                  <a:pt x="4622" y="10210"/>
                </a:lnTo>
                <a:lnTo>
                  <a:pt x="2044" y="17297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1231" y="1064183"/>
            <a:ext cx="1019124" cy="1345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9991" y="1245087"/>
            <a:ext cx="749592" cy="98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46506" y="2224519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49"/>
                </a:lnTo>
                <a:lnTo>
                  <a:pt x="0" y="161277"/>
                </a:lnTo>
                <a:lnTo>
                  <a:pt x="23761" y="185039"/>
                </a:lnTo>
                <a:lnTo>
                  <a:pt x="373888" y="185039"/>
                </a:lnTo>
                <a:lnTo>
                  <a:pt x="397649" y="161277"/>
                </a:lnTo>
                <a:lnTo>
                  <a:pt x="397649" y="23749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6506" y="1760385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46506" y="1528317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49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49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6506" y="1296250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6506" y="1064183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6506" y="1992439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57"/>
                </a:lnTo>
                <a:lnTo>
                  <a:pt x="10210" y="4635"/>
                </a:lnTo>
                <a:lnTo>
                  <a:pt x="4635" y="10210"/>
                </a:lnTo>
                <a:lnTo>
                  <a:pt x="2057" y="17297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2894" y="1064183"/>
            <a:ext cx="1019122" cy="1345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71662" y="1245087"/>
            <a:ext cx="749579" cy="98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46506" y="3779977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46506" y="3315842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39"/>
                </a:lnTo>
                <a:lnTo>
                  <a:pt x="373888" y="185039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46506" y="3083775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6506" y="2851708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46506" y="2619641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46506" y="3547910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97" y="2044"/>
                </a:lnTo>
                <a:lnTo>
                  <a:pt x="10210" y="4622"/>
                </a:lnTo>
                <a:lnTo>
                  <a:pt x="4635" y="10198"/>
                </a:lnTo>
                <a:lnTo>
                  <a:pt x="2057" y="17284"/>
                </a:lnTo>
                <a:lnTo>
                  <a:pt x="0" y="23761"/>
                </a:lnTo>
                <a:lnTo>
                  <a:pt x="0" y="161289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89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2894" y="2619641"/>
            <a:ext cx="1019122" cy="1345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71662" y="2800545"/>
            <a:ext cx="749579" cy="98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94848" y="3779977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4848" y="3315842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39"/>
                </a:lnTo>
                <a:lnTo>
                  <a:pt x="373888" y="185039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4848" y="3083775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77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77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4848" y="2851708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94848" y="2619641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19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90"/>
                </a:lnTo>
                <a:lnTo>
                  <a:pt x="23761" y="185051"/>
                </a:lnTo>
                <a:lnTo>
                  <a:pt x="373888" y="185051"/>
                </a:lnTo>
                <a:lnTo>
                  <a:pt x="397649" y="161290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94848" y="3547910"/>
            <a:ext cx="398145" cy="185420"/>
          </a:xfrm>
          <a:custGeom>
            <a:avLst/>
            <a:gdLst/>
            <a:ahLst/>
            <a:cxnLst/>
            <a:rect l="l" t="t" r="r" b="b"/>
            <a:pathLst>
              <a:path w="398145" h="185420">
                <a:moveTo>
                  <a:pt x="373888" y="0"/>
                </a:moveTo>
                <a:lnTo>
                  <a:pt x="23761" y="0"/>
                </a:lnTo>
                <a:lnTo>
                  <a:pt x="17284" y="2044"/>
                </a:lnTo>
                <a:lnTo>
                  <a:pt x="10198" y="4622"/>
                </a:lnTo>
                <a:lnTo>
                  <a:pt x="4622" y="10198"/>
                </a:lnTo>
                <a:lnTo>
                  <a:pt x="2044" y="17284"/>
                </a:lnTo>
                <a:lnTo>
                  <a:pt x="0" y="23761"/>
                </a:lnTo>
                <a:lnTo>
                  <a:pt x="0" y="161289"/>
                </a:lnTo>
                <a:lnTo>
                  <a:pt x="23761" y="185038"/>
                </a:lnTo>
                <a:lnTo>
                  <a:pt x="373888" y="185038"/>
                </a:lnTo>
                <a:lnTo>
                  <a:pt x="397649" y="161289"/>
                </a:lnTo>
                <a:lnTo>
                  <a:pt x="397649" y="23761"/>
                </a:lnTo>
                <a:lnTo>
                  <a:pt x="373888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21231" y="2619641"/>
            <a:ext cx="1019124" cy="1345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9991" y="2800545"/>
            <a:ext cx="749592" cy="98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657054" y="910298"/>
            <a:ext cx="5702300" cy="3208655"/>
            <a:chOff x="3657054" y="910298"/>
            <a:chExt cx="5702300" cy="3208655"/>
          </a:xfrm>
        </p:grpSpPr>
        <p:sp>
          <p:nvSpPr>
            <p:cNvPr id="36" name="object 36"/>
            <p:cNvSpPr/>
            <p:nvPr/>
          </p:nvSpPr>
          <p:spPr>
            <a:xfrm>
              <a:off x="6508038" y="917782"/>
              <a:ext cx="0" cy="3194050"/>
            </a:xfrm>
            <a:custGeom>
              <a:avLst/>
              <a:gdLst/>
              <a:ahLst/>
              <a:cxnLst/>
              <a:rect l="l" t="t" r="r" b="b"/>
              <a:pathLst>
                <a:path h="3194050">
                  <a:moveTo>
                    <a:pt x="0" y="0"/>
                  </a:moveTo>
                  <a:lnTo>
                    <a:pt x="0" y="3193634"/>
                  </a:lnTo>
                </a:path>
              </a:pathLst>
            </a:custGeom>
            <a:ln w="13358">
              <a:solidFill>
                <a:srgbClr val="D9971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79987" y="91697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5">
                  <a:moveTo>
                    <a:pt x="56105" y="0"/>
                  </a:moveTo>
                  <a:lnTo>
                    <a:pt x="0" y="0"/>
                  </a:lnTo>
                </a:path>
              </a:pathLst>
            </a:custGeom>
            <a:ln w="13358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79997" y="4112221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5">
                  <a:moveTo>
                    <a:pt x="0" y="0"/>
                  </a:moveTo>
                  <a:lnTo>
                    <a:pt x="56105" y="0"/>
                  </a:lnTo>
                </a:path>
              </a:pathLst>
            </a:custGeom>
            <a:ln w="13358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64538" y="2514600"/>
              <a:ext cx="5687060" cy="0"/>
            </a:xfrm>
            <a:custGeom>
              <a:avLst/>
              <a:gdLst/>
              <a:ahLst/>
              <a:cxnLst/>
              <a:rect l="l" t="t" r="r" b="b"/>
              <a:pathLst>
                <a:path w="5687059">
                  <a:moveTo>
                    <a:pt x="0" y="0"/>
                  </a:moveTo>
                  <a:lnTo>
                    <a:pt x="6679" y="0"/>
                  </a:lnTo>
                  <a:lnTo>
                    <a:pt x="5680343" y="0"/>
                  </a:lnTo>
                  <a:lnTo>
                    <a:pt x="5687022" y="0"/>
                  </a:lnTo>
                </a:path>
              </a:pathLst>
            </a:custGeom>
            <a:ln w="13358">
              <a:solidFill>
                <a:srgbClr val="D9971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52343" y="2486548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h="56514">
                  <a:moveTo>
                    <a:pt x="0" y="56105"/>
                  </a:moveTo>
                  <a:lnTo>
                    <a:pt x="0" y="0"/>
                  </a:lnTo>
                </a:path>
              </a:pathLst>
            </a:custGeom>
            <a:ln w="13358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3733" y="2486545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h="56514">
                  <a:moveTo>
                    <a:pt x="0" y="0"/>
                  </a:moveTo>
                  <a:lnTo>
                    <a:pt x="0" y="56105"/>
                  </a:lnTo>
                </a:path>
              </a:pathLst>
            </a:custGeom>
            <a:ln w="13358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55600" y="5048910"/>
            <a:ext cx="10229850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15" dirty="0">
                <a:latin typeface="Arial"/>
                <a:cs typeface="Arial"/>
              </a:rPr>
              <a:t>There are </a:t>
            </a:r>
            <a:r>
              <a:rPr sz="1250" spc="20" dirty="0">
                <a:latin typeface="Arial"/>
                <a:cs typeface="Arial"/>
              </a:rPr>
              <a:t>some </a:t>
            </a:r>
            <a:r>
              <a:rPr sz="1250" spc="35" dirty="0">
                <a:latin typeface="Arial"/>
                <a:cs typeface="Arial"/>
              </a:rPr>
              <a:t>costs </a:t>
            </a:r>
            <a:r>
              <a:rPr sz="1250" spc="20" dirty="0">
                <a:latin typeface="Arial"/>
                <a:cs typeface="Arial"/>
              </a:rPr>
              <a:t>associated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course. </a:t>
            </a:r>
            <a:r>
              <a:rPr sz="1250" spc="10" dirty="0">
                <a:latin typeface="Arial"/>
                <a:cs typeface="Arial"/>
              </a:rPr>
              <a:t>First </a:t>
            </a:r>
            <a:r>
              <a:rPr sz="1250" spc="20" dirty="0">
                <a:latin typeface="Arial"/>
                <a:cs typeface="Arial"/>
              </a:rPr>
              <a:t>and foremost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30" dirty="0">
                <a:latin typeface="Arial"/>
                <a:cs typeface="Arial"/>
              </a:rPr>
              <a:t>duplicated </a:t>
            </a:r>
            <a:r>
              <a:rPr sz="1250" spc="20" dirty="0">
                <a:latin typeface="Arial"/>
                <a:cs typeface="Arial"/>
              </a:rPr>
              <a:t>memory </a:t>
            </a:r>
            <a:r>
              <a:rPr sz="1250" spc="15" dirty="0">
                <a:latin typeface="Arial"/>
                <a:cs typeface="Arial"/>
              </a:rPr>
              <a:t>used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each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runtime.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30" dirty="0">
                <a:latin typeface="Arial"/>
                <a:cs typeface="Arial"/>
              </a:rPr>
              <a:t>&lt;click&gt;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second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5" dirty="0">
                <a:latin typeface="Arial"/>
                <a:cs typeface="Arial"/>
              </a:rPr>
              <a:t>any </a:t>
            </a:r>
            <a:r>
              <a:rPr sz="1250" spc="25" dirty="0">
                <a:latin typeface="Arial"/>
                <a:cs typeface="Arial"/>
              </a:rPr>
              <a:t>communication </a:t>
            </a:r>
            <a:r>
              <a:rPr sz="1250" spc="20" dirty="0">
                <a:latin typeface="Arial"/>
                <a:cs typeface="Arial"/>
              </a:rPr>
              <a:t>between workers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happen </a:t>
            </a:r>
            <a:r>
              <a:rPr sz="1250" spc="35" dirty="0">
                <a:latin typeface="Arial"/>
                <a:cs typeface="Arial"/>
              </a:rPr>
              <a:t>by </a:t>
            </a:r>
            <a:r>
              <a:rPr sz="1250" spc="5" dirty="0">
                <a:latin typeface="Arial"/>
                <a:cs typeface="Arial"/>
              </a:rPr>
              <a:t>serializing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deserializing </a:t>
            </a:r>
            <a:r>
              <a:rPr sz="1250" spc="20" dirty="0">
                <a:latin typeface="Arial"/>
                <a:cs typeface="Arial"/>
              </a:rPr>
              <a:t>data, </a:t>
            </a:r>
            <a:r>
              <a:rPr sz="1250" spc="25" dirty="0">
                <a:latin typeface="Arial"/>
                <a:cs typeface="Arial"/>
              </a:rPr>
              <a:t>adding </a:t>
            </a:r>
            <a:r>
              <a:rPr sz="1250" spc="15" dirty="0">
                <a:latin typeface="Arial"/>
                <a:cs typeface="Arial"/>
              </a:rPr>
              <a:t>extra </a:t>
            </a:r>
            <a:r>
              <a:rPr sz="1250" spc="35" dirty="0">
                <a:latin typeface="Arial"/>
                <a:cs typeface="Arial"/>
              </a:rPr>
              <a:t>work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each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task.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34091" y="2598915"/>
            <a:ext cx="1336675" cy="334010"/>
            <a:chOff x="3834091" y="259891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3834092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51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51" y="333959"/>
                  </a:lnTo>
                  <a:lnTo>
                    <a:pt x="115951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950683" y="0"/>
                  </a:lnTo>
                  <a:lnTo>
                    <a:pt x="950683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50042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34091" y="2096325"/>
            <a:ext cx="1336675" cy="334010"/>
            <a:chOff x="3834091" y="2096325"/>
            <a:chExt cx="1336675" cy="334010"/>
          </a:xfrm>
        </p:grpSpPr>
        <p:sp>
          <p:nvSpPr>
            <p:cNvPr id="7" name="object 7"/>
            <p:cNvSpPr/>
            <p:nvPr/>
          </p:nvSpPr>
          <p:spPr>
            <a:xfrm>
              <a:off x="3834092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8859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34091" y="1593735"/>
            <a:ext cx="1336675" cy="334010"/>
            <a:chOff x="3834091" y="1593735"/>
            <a:chExt cx="1336675" cy="334010"/>
          </a:xfrm>
        </p:grpSpPr>
        <p:sp>
          <p:nvSpPr>
            <p:cNvPr id="10" name="object 10"/>
            <p:cNvSpPr/>
            <p:nvPr/>
          </p:nvSpPr>
          <p:spPr>
            <a:xfrm>
              <a:off x="3834092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87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87" y="333971"/>
                  </a:lnTo>
                  <a:lnTo>
                    <a:pt x="33418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8279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34091" y="3101505"/>
            <a:ext cx="1336675" cy="334010"/>
            <a:chOff x="3834091" y="3101505"/>
            <a:chExt cx="1336675" cy="334010"/>
          </a:xfrm>
        </p:grpSpPr>
        <p:sp>
          <p:nvSpPr>
            <p:cNvPr id="13" name="object 13"/>
            <p:cNvSpPr/>
            <p:nvPr/>
          </p:nvSpPr>
          <p:spPr>
            <a:xfrm>
              <a:off x="3834092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26" y="0"/>
                  </a:lnTo>
                  <a:lnTo>
                    <a:pt x="120262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68939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6" name="object 16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3626040" y="201201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6040" y="251460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6040" y="3017189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44900" y="1601046"/>
            <a:ext cx="165100" cy="180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1</a:t>
            </a:r>
            <a:endParaRPr sz="19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2</a:t>
            </a:r>
            <a:endParaRPr sz="19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3</a:t>
            </a:r>
            <a:endParaRPr sz="19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4</a:t>
            </a:r>
            <a:endParaRPr sz="1900">
              <a:latin typeface="Lato Light"/>
              <a:cs typeface="Lato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5600" y="5083047"/>
            <a:ext cx="95167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plus </a:t>
            </a:r>
            <a:r>
              <a:rPr sz="1250" spc="15" dirty="0">
                <a:latin typeface="Arial"/>
                <a:cs typeface="Arial"/>
              </a:rPr>
              <a:t>side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means each </a:t>
            </a:r>
            <a:r>
              <a:rPr sz="1250" spc="20" dirty="0">
                <a:latin typeface="Arial"/>
                <a:cs typeface="Arial"/>
              </a:rPr>
              <a:t>worker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0" dirty="0">
                <a:latin typeface="Arial"/>
                <a:cs typeface="Arial"/>
              </a:rPr>
              <a:t>able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process its task </a:t>
            </a:r>
            <a:r>
              <a:rPr sz="1250" spc="5" dirty="0">
                <a:latin typeface="Arial"/>
                <a:cs typeface="Arial"/>
              </a:rPr>
              <a:t>in parallel, </a:t>
            </a:r>
            <a:r>
              <a:rPr sz="1250" spc="15" dirty="0">
                <a:latin typeface="Arial"/>
                <a:cs typeface="Arial"/>
              </a:rPr>
              <a:t>giving </a:t>
            </a:r>
            <a:r>
              <a:rPr sz="1250" spc="10" dirty="0">
                <a:latin typeface="Arial"/>
                <a:cs typeface="Arial"/>
              </a:rPr>
              <a:t>us higher </a:t>
            </a:r>
            <a:r>
              <a:rPr sz="1250" spc="20" dirty="0">
                <a:latin typeface="Arial"/>
                <a:cs typeface="Arial"/>
              </a:rPr>
              <a:t>potential </a:t>
            </a:r>
            <a:r>
              <a:rPr sz="1250" spc="15" dirty="0">
                <a:latin typeface="Arial"/>
                <a:cs typeface="Arial"/>
              </a:rPr>
              <a:t>utilization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multiple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cores.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3637" y="2743200"/>
            <a:ext cx="1344962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7200" y="304800"/>
            <a:ext cx="723900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4400" y="6629400"/>
            <a:ext cx="5942330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b="1" spc="5" dirty="0">
                <a:latin typeface="Arial"/>
                <a:cs typeface="Arial"/>
              </a:rPr>
              <a:t>When </a:t>
            </a:r>
            <a:r>
              <a:rPr sz="2400" b="1" spc="25" dirty="0">
                <a:latin typeface="Arial"/>
                <a:cs typeface="Arial"/>
              </a:rPr>
              <a:t>we </a:t>
            </a:r>
            <a:r>
              <a:rPr sz="2400" b="1" spc="15" dirty="0">
                <a:latin typeface="Arial"/>
                <a:cs typeface="Arial"/>
              </a:rPr>
              <a:t>execute the </a:t>
            </a:r>
            <a:r>
              <a:rPr sz="2400" b="1" spc="10" dirty="0">
                <a:latin typeface="Arial"/>
                <a:cs typeface="Arial"/>
              </a:rPr>
              <a:t>main </a:t>
            </a:r>
            <a:r>
              <a:rPr sz="2400" b="1" spc="25" dirty="0">
                <a:latin typeface="Arial"/>
                <a:cs typeface="Arial"/>
              </a:rPr>
              <a:t>function, </a:t>
            </a:r>
            <a:r>
              <a:rPr sz="2400" b="1" spc="15" dirty="0">
                <a:latin typeface="Arial"/>
                <a:cs typeface="Arial"/>
              </a:rPr>
              <a:t>the runtime </a:t>
            </a:r>
            <a:r>
              <a:rPr sz="2400" b="1" spc="25" dirty="0">
                <a:latin typeface="Arial"/>
                <a:cs typeface="Arial"/>
              </a:rPr>
              <a:t>steps </a:t>
            </a:r>
            <a:r>
              <a:rPr sz="2400" b="1" spc="20" dirty="0">
                <a:latin typeface="Arial"/>
                <a:cs typeface="Arial"/>
              </a:rPr>
              <a:t>through </a:t>
            </a:r>
            <a:r>
              <a:rPr sz="2400" b="1" spc="10" dirty="0">
                <a:latin typeface="Arial"/>
                <a:cs typeface="Arial"/>
              </a:rPr>
              <a:t>each </a:t>
            </a:r>
            <a:r>
              <a:rPr sz="2400" b="1" spc="20" dirty="0">
                <a:latin typeface="Arial"/>
                <a:cs typeface="Arial"/>
              </a:rPr>
              <a:t>statement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…</a:t>
            </a:r>
            <a:endParaRPr sz="2400" b="1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4" name="object 4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34091" y="1593735"/>
            <a:ext cx="4080510" cy="334010"/>
            <a:chOff x="3834091" y="1593735"/>
            <a:chExt cx="4080510" cy="334010"/>
          </a:xfrm>
        </p:grpSpPr>
        <p:sp>
          <p:nvSpPr>
            <p:cNvPr id="17" name="object 17"/>
            <p:cNvSpPr/>
            <p:nvPr/>
          </p:nvSpPr>
          <p:spPr>
            <a:xfrm>
              <a:off x="3834092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87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87" y="333971"/>
                  </a:lnTo>
                  <a:lnTo>
                    <a:pt x="33418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68279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6251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194767" y="333971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196975" y="0"/>
                  </a:lnTo>
                  <a:lnTo>
                    <a:pt x="1196975" y="333971"/>
                  </a:lnTo>
                  <a:lnTo>
                    <a:pt x="1336128" y="333971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01017" y="159373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8397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51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115951" y="333971"/>
                  </a:lnTo>
                  <a:lnTo>
                    <a:pt x="115951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950683" y="0"/>
                  </a:lnTo>
                  <a:lnTo>
                    <a:pt x="95068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94347" y="159373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834091" y="3101505"/>
            <a:ext cx="4080510" cy="334010"/>
            <a:chOff x="3834091" y="3101505"/>
            <a:chExt cx="4080510" cy="334010"/>
          </a:xfrm>
        </p:grpSpPr>
        <p:sp>
          <p:nvSpPr>
            <p:cNvPr id="24" name="object 24"/>
            <p:cNvSpPr/>
            <p:nvPr/>
          </p:nvSpPr>
          <p:spPr>
            <a:xfrm>
              <a:off x="3834092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26" y="0"/>
                  </a:lnTo>
                  <a:lnTo>
                    <a:pt x="120262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68939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0625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22188" y="310150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78397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3164" y="310150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5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834091" y="2598915"/>
            <a:ext cx="4080510" cy="334010"/>
            <a:chOff x="3834091" y="2598915"/>
            <a:chExt cx="4080510" cy="334010"/>
          </a:xfrm>
        </p:grpSpPr>
        <p:sp>
          <p:nvSpPr>
            <p:cNvPr id="31" name="object 31"/>
            <p:cNvSpPr/>
            <p:nvPr/>
          </p:nvSpPr>
          <p:spPr>
            <a:xfrm>
              <a:off x="3834092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51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51" y="333959"/>
                  </a:lnTo>
                  <a:lnTo>
                    <a:pt x="115951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950683" y="0"/>
                  </a:lnTo>
                  <a:lnTo>
                    <a:pt x="950683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0042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06251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202613" y="0"/>
                  </a:lnTo>
                  <a:lnTo>
                    <a:pt x="1202613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41098" y="259891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8397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8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334187" y="333959"/>
                  </a:lnTo>
                  <a:lnTo>
                    <a:pt x="33418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66" y="0"/>
                  </a:lnTo>
                  <a:lnTo>
                    <a:pt x="100196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12584" y="259891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834091" y="2096325"/>
            <a:ext cx="4080510" cy="334010"/>
            <a:chOff x="3834091" y="2096325"/>
            <a:chExt cx="4080510" cy="334010"/>
          </a:xfrm>
        </p:grpSpPr>
        <p:sp>
          <p:nvSpPr>
            <p:cNvPr id="38" name="object 38"/>
            <p:cNvSpPr/>
            <p:nvPr/>
          </p:nvSpPr>
          <p:spPr>
            <a:xfrm>
              <a:off x="3834092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28859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06251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75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334175" y="333959"/>
                  </a:lnTo>
                  <a:lnTo>
                    <a:pt x="334175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001953" y="0"/>
                  </a:lnTo>
                  <a:lnTo>
                    <a:pt x="1001953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40425" y="209632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78397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26" y="0"/>
                  </a:lnTo>
                  <a:lnTo>
                    <a:pt x="120262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13244" y="209632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3626040" y="201201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26040" y="251460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26040" y="3017189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644900" y="1601046"/>
            <a:ext cx="165100" cy="180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1</a:t>
            </a:r>
            <a:endParaRPr sz="19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2</a:t>
            </a:r>
            <a:endParaRPr sz="19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3</a:t>
            </a:r>
            <a:endParaRPr sz="19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4</a:t>
            </a:r>
            <a:endParaRPr sz="1900">
              <a:latin typeface="Lato Light"/>
              <a:cs typeface="Lato Ligh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5600" y="5048910"/>
            <a:ext cx="641223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387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called </a:t>
            </a:r>
            <a:r>
              <a:rPr sz="1250" spc="10" dirty="0">
                <a:latin typeface="Arial"/>
                <a:cs typeface="Arial"/>
              </a:rPr>
              <a:t>parallelism,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younger,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25" dirty="0">
                <a:latin typeface="Arial"/>
                <a:cs typeface="Arial"/>
              </a:rPr>
              <a:t>popular </a:t>
            </a:r>
            <a:r>
              <a:rPr sz="1250" spc="20" dirty="0">
                <a:latin typeface="Arial"/>
                <a:cs typeface="Arial"/>
              </a:rPr>
              <a:t>sibling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concurrency.  </a:t>
            </a: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15" dirty="0">
                <a:latin typeface="Arial"/>
                <a:cs typeface="Arial"/>
              </a:rPr>
              <a:t>while the </a:t>
            </a:r>
            <a:r>
              <a:rPr sz="1250" spc="5" dirty="0">
                <a:latin typeface="Arial"/>
                <a:cs typeface="Arial"/>
              </a:rPr>
              <a:t>overall </a:t>
            </a:r>
            <a:r>
              <a:rPr sz="1250" spc="25" dirty="0">
                <a:latin typeface="Arial"/>
                <a:cs typeface="Arial"/>
              </a:rPr>
              <a:t>throughput </a:t>
            </a:r>
            <a:r>
              <a:rPr sz="1250" spc="5" dirty="0">
                <a:latin typeface="Arial"/>
                <a:cs typeface="Arial"/>
              </a:rPr>
              <a:t>generally </a:t>
            </a:r>
            <a:r>
              <a:rPr sz="1250" spc="10" dirty="0">
                <a:latin typeface="Arial"/>
                <a:cs typeface="Arial"/>
              </a:rPr>
              <a:t>scales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number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workers,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spc="10" dirty="0">
                <a:latin typeface="Arial"/>
                <a:cs typeface="Arial"/>
              </a:rPr>
              <a:t>each </a:t>
            </a:r>
            <a:r>
              <a:rPr sz="1250" dirty="0">
                <a:latin typeface="Arial"/>
                <a:cs typeface="Arial"/>
              </a:rPr>
              <a:t>worker,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therefore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process,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still idle while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0" dirty="0">
                <a:latin typeface="Arial"/>
                <a:cs typeface="Arial"/>
              </a:rPr>
              <a:t>waiting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5" dirty="0">
                <a:latin typeface="Arial"/>
                <a:cs typeface="Arial"/>
              </a:rPr>
              <a:t>resources.  </a:t>
            </a:r>
            <a:r>
              <a:rPr sz="1250" spc="15" dirty="0">
                <a:latin typeface="Arial"/>
                <a:cs typeface="Arial"/>
              </a:rPr>
              <a:t>So another </a:t>
            </a:r>
            <a:r>
              <a:rPr sz="1250" spc="10" dirty="0">
                <a:latin typeface="Arial"/>
                <a:cs typeface="Arial"/>
              </a:rPr>
              <a:t>alternative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threads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dirty="0">
                <a:latin typeface="Arial"/>
                <a:cs typeface="Arial"/>
              </a:rPr>
              <a:t>worker, </a:t>
            </a:r>
            <a:r>
              <a:rPr sz="1250" spc="10" dirty="0">
                <a:latin typeface="Arial"/>
                <a:cs typeface="Arial"/>
              </a:rPr>
              <a:t>rather </a:t>
            </a:r>
            <a:r>
              <a:rPr sz="1250" spc="15" dirty="0">
                <a:latin typeface="Arial"/>
                <a:cs typeface="Arial"/>
              </a:rPr>
              <a:t>than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processes.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71503" y="3268878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0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90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78" y="12339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1503" y="255096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0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90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1503" y="219200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0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290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6"/>
                </a:lnTo>
                <a:lnTo>
                  <a:pt x="602678" y="12345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1503" y="183305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0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90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78" y="12339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1503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19" y="395"/>
                </a:lnTo>
                <a:lnTo>
                  <a:pt x="34243" y="1334"/>
                </a:lnTo>
                <a:lnTo>
                  <a:pt x="26683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90" y="273881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77" y="283057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78" y="12338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71503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19" y="395"/>
                </a:lnTo>
                <a:lnTo>
                  <a:pt x="34243" y="1334"/>
                </a:lnTo>
                <a:lnTo>
                  <a:pt x="26683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90" y="273880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77" y="283044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78" y="12338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5653" y="1474101"/>
            <a:ext cx="1576355" cy="208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85190" y="1753908"/>
            <a:ext cx="1159446" cy="152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5600" y="5083047"/>
            <a:ext cx="8315959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latin typeface="Arial"/>
                <a:cs typeface="Arial"/>
              </a:rPr>
              <a:t>With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dirty="0">
                <a:latin typeface="Arial"/>
                <a:cs typeface="Arial"/>
              </a:rPr>
              <a:t>worker,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start 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 </a:t>
            </a:r>
            <a:r>
              <a:rPr sz="1250" spc="30" dirty="0">
                <a:latin typeface="Arial"/>
                <a:cs typeface="Arial"/>
              </a:rPr>
              <a:t>point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using processes. </a:t>
            </a: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20" dirty="0">
                <a:latin typeface="Arial"/>
                <a:cs typeface="Arial"/>
              </a:rPr>
              <a:t>this time,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5" dirty="0">
                <a:latin typeface="Arial"/>
                <a:cs typeface="Arial"/>
              </a:rPr>
              <a:t>add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20" dirty="0">
                <a:latin typeface="Arial"/>
                <a:cs typeface="Arial"/>
              </a:rPr>
              <a:t>workers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6822" y="3268878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96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90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84" y="12339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6822" y="255096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96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90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84" y="12345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6822" y="219200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296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90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6"/>
                </a:lnTo>
                <a:lnTo>
                  <a:pt x="602684" y="12345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6822" y="183305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96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90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84" y="12339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26822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20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96" y="273881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90" y="283057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84" y="12338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6822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20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96" y="273880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90" y="283044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84" y="12338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40975" y="1474101"/>
            <a:ext cx="1576362" cy="208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0521" y="1753908"/>
            <a:ext cx="1159433" cy="152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3267" y="3268878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301" y="273881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1"/>
                </a:lnTo>
                <a:lnTo>
                  <a:pt x="614982" y="52375"/>
                </a:lnTo>
                <a:lnTo>
                  <a:pt x="602690" y="12339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3267" y="255096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301" y="273886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6"/>
                </a:lnTo>
                <a:lnTo>
                  <a:pt x="614983" y="52381"/>
                </a:lnTo>
                <a:lnTo>
                  <a:pt x="602690" y="12345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3267" y="219200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301" y="273886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1"/>
                </a:lnTo>
                <a:lnTo>
                  <a:pt x="614982" y="52376"/>
                </a:lnTo>
                <a:lnTo>
                  <a:pt x="602690" y="12345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3267" y="183305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301" y="273881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1"/>
                </a:lnTo>
                <a:lnTo>
                  <a:pt x="614982" y="52375"/>
                </a:lnTo>
                <a:lnTo>
                  <a:pt x="602690" y="12339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3267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42522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301" y="273881"/>
                </a:lnTo>
                <a:lnTo>
                  <a:pt x="52331" y="286170"/>
                </a:lnTo>
                <a:lnTo>
                  <a:pt x="64694" y="286219"/>
                </a:lnTo>
                <a:lnTo>
                  <a:pt x="550012" y="286219"/>
                </a:lnTo>
                <a:lnTo>
                  <a:pt x="588290" y="283057"/>
                </a:lnTo>
                <a:lnTo>
                  <a:pt x="613697" y="251926"/>
                </a:lnTo>
                <a:lnTo>
                  <a:pt x="614987" y="233843"/>
                </a:lnTo>
                <a:lnTo>
                  <a:pt x="614982" y="52368"/>
                </a:lnTo>
                <a:lnTo>
                  <a:pt x="602690" y="12338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3267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42522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301" y="273880"/>
                </a:lnTo>
                <a:lnTo>
                  <a:pt x="52331" y="286170"/>
                </a:lnTo>
                <a:lnTo>
                  <a:pt x="64694" y="286219"/>
                </a:lnTo>
                <a:lnTo>
                  <a:pt x="550012" y="286219"/>
                </a:lnTo>
                <a:lnTo>
                  <a:pt x="588290" y="283044"/>
                </a:lnTo>
                <a:lnTo>
                  <a:pt x="613697" y="251926"/>
                </a:lnTo>
                <a:lnTo>
                  <a:pt x="614987" y="233843"/>
                </a:lnTo>
                <a:lnTo>
                  <a:pt x="614982" y="52368"/>
                </a:lnTo>
                <a:lnTo>
                  <a:pt x="602690" y="12338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6171" y="3268878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301" y="273881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1"/>
                </a:lnTo>
                <a:lnTo>
                  <a:pt x="614982" y="52375"/>
                </a:lnTo>
                <a:lnTo>
                  <a:pt x="602686" y="12339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6171" y="255096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301" y="273886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6"/>
                </a:lnTo>
                <a:lnTo>
                  <a:pt x="614983" y="52381"/>
                </a:lnTo>
                <a:lnTo>
                  <a:pt x="602686" y="12345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16171" y="219200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301" y="273886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1"/>
                </a:lnTo>
                <a:lnTo>
                  <a:pt x="614982" y="52376"/>
                </a:lnTo>
                <a:lnTo>
                  <a:pt x="602686" y="12345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16171" y="183305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12301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301" y="273881"/>
                </a:lnTo>
                <a:lnTo>
                  <a:pt x="52331" y="286182"/>
                </a:lnTo>
                <a:lnTo>
                  <a:pt x="64694" y="286232"/>
                </a:lnTo>
                <a:lnTo>
                  <a:pt x="550012" y="286232"/>
                </a:lnTo>
                <a:lnTo>
                  <a:pt x="588290" y="283057"/>
                </a:lnTo>
                <a:lnTo>
                  <a:pt x="613697" y="251933"/>
                </a:lnTo>
                <a:lnTo>
                  <a:pt x="614987" y="233851"/>
                </a:lnTo>
                <a:lnTo>
                  <a:pt x="614982" y="52375"/>
                </a:lnTo>
                <a:lnTo>
                  <a:pt x="602686" y="12339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6171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42522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301" y="273881"/>
                </a:lnTo>
                <a:lnTo>
                  <a:pt x="52331" y="286170"/>
                </a:lnTo>
                <a:lnTo>
                  <a:pt x="64694" y="286219"/>
                </a:lnTo>
                <a:lnTo>
                  <a:pt x="550012" y="286219"/>
                </a:lnTo>
                <a:lnTo>
                  <a:pt x="588290" y="283057"/>
                </a:lnTo>
                <a:lnTo>
                  <a:pt x="613697" y="251926"/>
                </a:lnTo>
                <a:lnTo>
                  <a:pt x="614987" y="233843"/>
                </a:lnTo>
                <a:lnTo>
                  <a:pt x="614982" y="52368"/>
                </a:lnTo>
                <a:lnTo>
                  <a:pt x="602686" y="12338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16171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87" y="0"/>
                </a:lnTo>
                <a:lnTo>
                  <a:pt x="52455" y="49"/>
                </a:lnTo>
                <a:lnTo>
                  <a:pt x="42522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301" y="273880"/>
                </a:lnTo>
                <a:lnTo>
                  <a:pt x="52331" y="286170"/>
                </a:lnTo>
                <a:lnTo>
                  <a:pt x="64694" y="286219"/>
                </a:lnTo>
                <a:lnTo>
                  <a:pt x="550012" y="286219"/>
                </a:lnTo>
                <a:lnTo>
                  <a:pt x="588290" y="283044"/>
                </a:lnTo>
                <a:lnTo>
                  <a:pt x="613697" y="251926"/>
                </a:lnTo>
                <a:lnTo>
                  <a:pt x="614987" y="233843"/>
                </a:lnTo>
                <a:lnTo>
                  <a:pt x="614982" y="52368"/>
                </a:lnTo>
                <a:lnTo>
                  <a:pt x="602686" y="12338"/>
                </a:lnTo>
                <a:lnTo>
                  <a:pt x="562655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19725" y="3268878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96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78" y="12339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19725" y="255096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96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9725" y="219200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296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6"/>
                </a:lnTo>
                <a:lnTo>
                  <a:pt x="602678" y="12345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9725" y="183305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96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96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7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78" y="12339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19725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20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96" y="273881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77" y="283057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78" y="12338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19725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20" y="395"/>
                </a:lnTo>
                <a:lnTo>
                  <a:pt x="34249" y="1334"/>
                </a:lnTo>
                <a:lnTo>
                  <a:pt x="26696" y="3162"/>
                </a:lnTo>
                <a:lnTo>
                  <a:pt x="1289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96" y="273880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77" y="283044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78" y="12338"/>
                </a:lnTo>
                <a:lnTo>
                  <a:pt x="562647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55600" y="5048910"/>
            <a:ext cx="8759190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only </a:t>
            </a:r>
            <a:r>
              <a:rPr sz="1250" spc="35" dirty="0">
                <a:latin typeface="Arial"/>
                <a:cs typeface="Arial"/>
              </a:rPr>
              <a:t>add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new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30" dirty="0">
                <a:latin typeface="Arial"/>
                <a:cs typeface="Arial"/>
              </a:rPr>
              <a:t>stack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each thread, </a:t>
            </a:r>
            <a:r>
              <a:rPr sz="1250" spc="20" dirty="0">
                <a:latin typeface="Arial"/>
                <a:cs typeface="Arial"/>
              </a:rPr>
              <a:t>reducing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duplication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heap </a:t>
            </a:r>
            <a:r>
              <a:rPr sz="1250" spc="20" dirty="0">
                <a:latin typeface="Arial"/>
                <a:cs typeface="Arial"/>
              </a:rPr>
              <a:t>and</a:t>
            </a:r>
            <a:r>
              <a:rPr sz="1250" spc="-1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bytecode.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also eliminates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need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5" dirty="0">
                <a:latin typeface="Arial"/>
                <a:cs typeface="Arial"/>
              </a:rPr>
              <a:t>serializing </a:t>
            </a:r>
            <a:r>
              <a:rPr sz="1250" spc="20" dirty="0">
                <a:latin typeface="Arial"/>
                <a:cs typeface="Arial"/>
              </a:rPr>
              <a:t>data between workers, </a:t>
            </a:r>
            <a:r>
              <a:rPr sz="1250" spc="15" dirty="0">
                <a:latin typeface="Arial"/>
                <a:cs typeface="Arial"/>
              </a:rPr>
              <a:t>because </a:t>
            </a:r>
            <a:r>
              <a:rPr sz="1250" spc="35" dirty="0">
                <a:latin typeface="Arial"/>
                <a:cs typeface="Arial"/>
              </a:rPr>
              <a:t>now </a:t>
            </a:r>
            <a:r>
              <a:rPr sz="1250" spc="15" dirty="0">
                <a:latin typeface="Arial"/>
                <a:cs typeface="Arial"/>
              </a:rPr>
              <a:t>they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-5" dirty="0">
                <a:latin typeface="Arial"/>
                <a:cs typeface="Arial"/>
              </a:rPr>
              <a:t>share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 </a:t>
            </a:r>
            <a:r>
              <a:rPr sz="1250" spc="35" dirty="0">
                <a:latin typeface="Arial"/>
                <a:cs typeface="Arial"/>
              </a:rPr>
              <a:t>pool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memory.  </a:t>
            </a:r>
            <a:r>
              <a:rPr sz="1250" spc="35" dirty="0">
                <a:latin typeface="Arial"/>
                <a:cs typeface="Arial"/>
              </a:rPr>
              <a:t>But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10" dirty="0">
                <a:latin typeface="Arial"/>
                <a:cs typeface="Arial"/>
              </a:rPr>
              <a:t>always,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35" dirty="0">
                <a:latin typeface="Arial"/>
                <a:cs typeface="Arial"/>
              </a:rPr>
              <a:t>option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35" dirty="0">
                <a:latin typeface="Arial"/>
                <a:cs typeface="Arial"/>
              </a:rPr>
              <a:t>own costs </a:t>
            </a:r>
            <a:r>
              <a:rPr sz="1250" spc="20" dirty="0">
                <a:latin typeface="Arial"/>
                <a:cs typeface="Arial"/>
              </a:rPr>
              <a:t>and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tradeoﬀs.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00485" y="2356078"/>
            <a:ext cx="355600" cy="1201420"/>
            <a:chOff x="4800485" y="2356078"/>
            <a:chExt cx="355600" cy="1201420"/>
          </a:xfrm>
        </p:grpSpPr>
        <p:sp>
          <p:nvSpPr>
            <p:cNvPr id="4" name="object 4"/>
            <p:cNvSpPr/>
            <p:nvPr/>
          </p:nvSpPr>
          <p:spPr>
            <a:xfrm>
              <a:off x="4800485" y="2563278"/>
              <a:ext cx="355600" cy="994410"/>
            </a:xfrm>
            <a:custGeom>
              <a:avLst/>
              <a:gdLst/>
              <a:ahLst/>
              <a:cxnLst/>
              <a:rect l="l" t="t" r="r" b="b"/>
              <a:pathLst>
                <a:path w="355600" h="994410">
                  <a:moveTo>
                    <a:pt x="355041" y="850049"/>
                  </a:moveTo>
                  <a:lnTo>
                    <a:pt x="333832" y="828827"/>
                  </a:lnTo>
                  <a:lnTo>
                    <a:pt x="21209" y="828827"/>
                  </a:lnTo>
                  <a:lnTo>
                    <a:pt x="0" y="850049"/>
                  </a:lnTo>
                  <a:lnTo>
                    <a:pt x="0" y="972832"/>
                  </a:lnTo>
                  <a:lnTo>
                    <a:pt x="21209" y="994054"/>
                  </a:lnTo>
                  <a:lnTo>
                    <a:pt x="333832" y="994054"/>
                  </a:lnTo>
                  <a:lnTo>
                    <a:pt x="355041" y="972832"/>
                  </a:lnTo>
                  <a:lnTo>
                    <a:pt x="355041" y="850049"/>
                  </a:lnTo>
                  <a:close/>
                </a:path>
                <a:path w="355600" h="994410">
                  <a:moveTo>
                    <a:pt x="355041" y="435635"/>
                  </a:moveTo>
                  <a:lnTo>
                    <a:pt x="333832" y="414413"/>
                  </a:lnTo>
                  <a:lnTo>
                    <a:pt x="21209" y="414413"/>
                  </a:lnTo>
                  <a:lnTo>
                    <a:pt x="0" y="435635"/>
                  </a:lnTo>
                  <a:lnTo>
                    <a:pt x="0" y="558431"/>
                  </a:lnTo>
                  <a:lnTo>
                    <a:pt x="21209" y="579653"/>
                  </a:lnTo>
                  <a:lnTo>
                    <a:pt x="333832" y="579653"/>
                  </a:lnTo>
                  <a:lnTo>
                    <a:pt x="355041" y="558431"/>
                  </a:lnTo>
                  <a:lnTo>
                    <a:pt x="355041" y="435635"/>
                  </a:lnTo>
                  <a:close/>
                </a:path>
                <a:path w="355600" h="994410">
                  <a:moveTo>
                    <a:pt x="355041" y="228422"/>
                  </a:moveTo>
                  <a:lnTo>
                    <a:pt x="333832" y="207213"/>
                  </a:lnTo>
                  <a:lnTo>
                    <a:pt x="21209" y="207213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40"/>
                  </a:lnTo>
                  <a:lnTo>
                    <a:pt x="333832" y="372440"/>
                  </a:lnTo>
                  <a:lnTo>
                    <a:pt x="355041" y="351218"/>
                  </a:lnTo>
                  <a:lnTo>
                    <a:pt x="355041" y="228422"/>
                  </a:lnTo>
                  <a:close/>
                </a:path>
                <a:path w="355600" h="994410">
                  <a:moveTo>
                    <a:pt x="355041" y="21221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21"/>
                  </a:lnTo>
                  <a:lnTo>
                    <a:pt x="0" y="144018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18"/>
                  </a:lnTo>
                  <a:lnTo>
                    <a:pt x="355041" y="21221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00485" y="2356078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18"/>
                  </a:lnTo>
                  <a:lnTo>
                    <a:pt x="1828" y="15443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6"/>
                  </a:lnTo>
                  <a:lnTo>
                    <a:pt x="333832" y="165226"/>
                  </a:lnTo>
                  <a:lnTo>
                    <a:pt x="355041" y="144005"/>
                  </a:lnTo>
                  <a:lnTo>
                    <a:pt x="355041" y="21221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0485" y="31849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05"/>
                  </a:lnTo>
                  <a:lnTo>
                    <a:pt x="1828" y="1543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05"/>
                  </a:lnTo>
                  <a:lnTo>
                    <a:pt x="355041" y="21209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988244" y="2356078"/>
            <a:ext cx="355600" cy="1201420"/>
            <a:chOff x="3988244" y="2356078"/>
            <a:chExt cx="355600" cy="1201420"/>
          </a:xfrm>
        </p:grpSpPr>
        <p:sp>
          <p:nvSpPr>
            <p:cNvPr id="8" name="object 8"/>
            <p:cNvSpPr/>
            <p:nvPr/>
          </p:nvSpPr>
          <p:spPr>
            <a:xfrm>
              <a:off x="3988244" y="2770492"/>
              <a:ext cx="355600" cy="787400"/>
            </a:xfrm>
            <a:custGeom>
              <a:avLst/>
              <a:gdLst/>
              <a:ahLst/>
              <a:cxnLst/>
              <a:rect l="l" t="t" r="r" b="b"/>
              <a:pathLst>
                <a:path w="355600" h="787400">
                  <a:moveTo>
                    <a:pt x="355053" y="642835"/>
                  </a:moveTo>
                  <a:lnTo>
                    <a:pt x="333832" y="621614"/>
                  </a:lnTo>
                  <a:lnTo>
                    <a:pt x="21209" y="621614"/>
                  </a:lnTo>
                  <a:lnTo>
                    <a:pt x="0" y="642835"/>
                  </a:lnTo>
                  <a:lnTo>
                    <a:pt x="0" y="765619"/>
                  </a:lnTo>
                  <a:lnTo>
                    <a:pt x="21209" y="786841"/>
                  </a:lnTo>
                  <a:lnTo>
                    <a:pt x="333832" y="786841"/>
                  </a:lnTo>
                  <a:lnTo>
                    <a:pt x="355053" y="765619"/>
                  </a:lnTo>
                  <a:lnTo>
                    <a:pt x="355053" y="642835"/>
                  </a:lnTo>
                  <a:close/>
                </a:path>
                <a:path w="355600" h="787400">
                  <a:moveTo>
                    <a:pt x="355053" y="228422"/>
                  </a:moveTo>
                  <a:lnTo>
                    <a:pt x="333832" y="207200"/>
                  </a:lnTo>
                  <a:lnTo>
                    <a:pt x="21209" y="207200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40"/>
                  </a:lnTo>
                  <a:lnTo>
                    <a:pt x="333832" y="372440"/>
                  </a:lnTo>
                  <a:lnTo>
                    <a:pt x="355053" y="351218"/>
                  </a:lnTo>
                  <a:lnTo>
                    <a:pt x="355053" y="228422"/>
                  </a:lnTo>
                  <a:close/>
                </a:path>
                <a:path w="355600" h="787400">
                  <a:moveTo>
                    <a:pt x="355053" y="21209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53" y="144005"/>
                  </a:lnTo>
                  <a:lnTo>
                    <a:pt x="355053" y="2120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88244" y="2356078"/>
              <a:ext cx="355600" cy="372745"/>
            </a:xfrm>
            <a:custGeom>
              <a:avLst/>
              <a:gdLst/>
              <a:ahLst/>
              <a:cxnLst/>
              <a:rect l="l" t="t" r="r" b="b"/>
              <a:pathLst>
                <a:path w="355600" h="372744">
                  <a:moveTo>
                    <a:pt x="355053" y="228422"/>
                  </a:moveTo>
                  <a:lnTo>
                    <a:pt x="333832" y="207200"/>
                  </a:lnTo>
                  <a:lnTo>
                    <a:pt x="21209" y="207200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27"/>
                  </a:lnTo>
                  <a:lnTo>
                    <a:pt x="333832" y="372427"/>
                  </a:lnTo>
                  <a:lnTo>
                    <a:pt x="355053" y="351218"/>
                  </a:lnTo>
                  <a:lnTo>
                    <a:pt x="355053" y="228422"/>
                  </a:lnTo>
                  <a:close/>
                </a:path>
                <a:path w="355600" h="372744">
                  <a:moveTo>
                    <a:pt x="355053" y="21221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53" y="144005"/>
                  </a:lnTo>
                  <a:lnTo>
                    <a:pt x="355053" y="21221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88244" y="31849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8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05"/>
                  </a:lnTo>
                  <a:lnTo>
                    <a:pt x="1828" y="1543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8" y="165227"/>
                  </a:lnTo>
                  <a:lnTo>
                    <a:pt x="333832" y="165227"/>
                  </a:lnTo>
                  <a:lnTo>
                    <a:pt x="355053" y="144005"/>
                  </a:lnTo>
                  <a:lnTo>
                    <a:pt x="355053" y="21209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94365" y="2356078"/>
            <a:ext cx="355600" cy="1201420"/>
            <a:chOff x="4394365" y="2356078"/>
            <a:chExt cx="355600" cy="1201420"/>
          </a:xfrm>
        </p:grpSpPr>
        <p:sp>
          <p:nvSpPr>
            <p:cNvPr id="12" name="object 12"/>
            <p:cNvSpPr/>
            <p:nvPr/>
          </p:nvSpPr>
          <p:spPr>
            <a:xfrm>
              <a:off x="4394365" y="33921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18"/>
                  </a:lnTo>
                  <a:lnTo>
                    <a:pt x="1828" y="15430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6"/>
                  </a:lnTo>
                  <a:lnTo>
                    <a:pt x="333832" y="165226"/>
                  </a:lnTo>
                  <a:lnTo>
                    <a:pt x="355041" y="144005"/>
                  </a:lnTo>
                  <a:lnTo>
                    <a:pt x="355041" y="21221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4365" y="2356078"/>
              <a:ext cx="355600" cy="787400"/>
            </a:xfrm>
            <a:custGeom>
              <a:avLst/>
              <a:gdLst/>
              <a:ahLst/>
              <a:cxnLst/>
              <a:rect l="l" t="t" r="r" b="b"/>
              <a:pathLst>
                <a:path w="355600" h="787400">
                  <a:moveTo>
                    <a:pt x="355041" y="642835"/>
                  </a:moveTo>
                  <a:lnTo>
                    <a:pt x="333832" y="621614"/>
                  </a:lnTo>
                  <a:lnTo>
                    <a:pt x="21209" y="621614"/>
                  </a:lnTo>
                  <a:lnTo>
                    <a:pt x="0" y="642835"/>
                  </a:lnTo>
                  <a:lnTo>
                    <a:pt x="0" y="765632"/>
                  </a:lnTo>
                  <a:lnTo>
                    <a:pt x="21209" y="786853"/>
                  </a:lnTo>
                  <a:lnTo>
                    <a:pt x="333832" y="786853"/>
                  </a:lnTo>
                  <a:lnTo>
                    <a:pt x="355041" y="765632"/>
                  </a:lnTo>
                  <a:lnTo>
                    <a:pt x="355041" y="642835"/>
                  </a:lnTo>
                  <a:close/>
                </a:path>
                <a:path w="355600" h="787400">
                  <a:moveTo>
                    <a:pt x="355041" y="435622"/>
                  </a:moveTo>
                  <a:lnTo>
                    <a:pt x="333832" y="414413"/>
                  </a:lnTo>
                  <a:lnTo>
                    <a:pt x="21209" y="414413"/>
                  </a:lnTo>
                  <a:lnTo>
                    <a:pt x="0" y="435622"/>
                  </a:lnTo>
                  <a:lnTo>
                    <a:pt x="0" y="558419"/>
                  </a:lnTo>
                  <a:lnTo>
                    <a:pt x="21209" y="579640"/>
                  </a:lnTo>
                  <a:lnTo>
                    <a:pt x="333832" y="579640"/>
                  </a:lnTo>
                  <a:lnTo>
                    <a:pt x="355041" y="558419"/>
                  </a:lnTo>
                  <a:lnTo>
                    <a:pt x="355041" y="435622"/>
                  </a:lnTo>
                  <a:close/>
                </a:path>
                <a:path w="355600" h="787400">
                  <a:moveTo>
                    <a:pt x="355041" y="228422"/>
                  </a:moveTo>
                  <a:lnTo>
                    <a:pt x="333832" y="207200"/>
                  </a:lnTo>
                  <a:lnTo>
                    <a:pt x="21209" y="207200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27"/>
                  </a:lnTo>
                  <a:lnTo>
                    <a:pt x="333832" y="372427"/>
                  </a:lnTo>
                  <a:lnTo>
                    <a:pt x="355041" y="351218"/>
                  </a:lnTo>
                  <a:lnTo>
                    <a:pt x="355041" y="228422"/>
                  </a:lnTo>
                  <a:close/>
                </a:path>
                <a:path w="355600" h="787400">
                  <a:moveTo>
                    <a:pt x="355041" y="21221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05"/>
                  </a:lnTo>
                  <a:lnTo>
                    <a:pt x="355041" y="21221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4365" y="31849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05"/>
                  </a:lnTo>
                  <a:lnTo>
                    <a:pt x="1828" y="1543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05"/>
                  </a:lnTo>
                  <a:lnTo>
                    <a:pt x="355041" y="21209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354712" y="3266643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50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92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9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50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4712" y="254873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6"/>
                </a:lnTo>
                <a:lnTo>
                  <a:pt x="602678" y="12345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54712" y="218978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19" y="395"/>
                </a:lnTo>
                <a:lnTo>
                  <a:pt x="34243" y="1334"/>
                </a:lnTo>
                <a:lnTo>
                  <a:pt x="26684" y="3162"/>
                </a:lnTo>
                <a:lnTo>
                  <a:pt x="1284" y="34293"/>
                </a:lnTo>
                <a:lnTo>
                  <a:pt x="0" y="52375"/>
                </a:lnTo>
                <a:lnTo>
                  <a:pt x="4" y="233845"/>
                </a:lnTo>
                <a:lnTo>
                  <a:pt x="12288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1"/>
                </a:lnTo>
                <a:lnTo>
                  <a:pt x="614974" y="233845"/>
                </a:lnTo>
                <a:lnTo>
                  <a:pt x="614970" y="52375"/>
                </a:lnTo>
                <a:lnTo>
                  <a:pt x="602678" y="12338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54712" y="1830819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50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92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9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50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4712" y="1471866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4712" y="290769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68862" y="1471866"/>
            <a:ext cx="1576352" cy="208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68399" y="1751685"/>
            <a:ext cx="1159446" cy="152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5600" y="5048910"/>
            <a:ext cx="659574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9916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Due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dirty="0">
                <a:latin typeface="Arial"/>
                <a:cs typeface="Arial"/>
              </a:rPr>
              <a:t>*unique* </a:t>
            </a:r>
            <a:r>
              <a:rPr sz="1250" spc="20" dirty="0">
                <a:latin typeface="Arial"/>
                <a:cs typeface="Arial"/>
              </a:rPr>
              <a:t>way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CPython was designed,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40" dirty="0">
                <a:latin typeface="Arial"/>
                <a:cs typeface="Arial"/>
              </a:rPr>
              <a:t>good </a:t>
            </a:r>
            <a:r>
              <a:rPr sz="1250" spc="15" dirty="0">
                <a:latin typeface="Arial"/>
                <a:cs typeface="Arial"/>
              </a:rPr>
              <a:t>friend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GIL, 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0" dirty="0">
                <a:latin typeface="Arial"/>
                <a:cs typeface="Arial"/>
              </a:rPr>
              <a:t>can’t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0" dirty="0">
                <a:latin typeface="Arial"/>
                <a:cs typeface="Arial"/>
              </a:rPr>
              <a:t>multiple </a:t>
            </a:r>
            <a:r>
              <a:rPr sz="1250" spc="15" dirty="0">
                <a:latin typeface="Arial"/>
                <a:cs typeface="Arial"/>
              </a:rPr>
              <a:t>threads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Python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same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20" dirty="0">
                <a:latin typeface="Arial"/>
                <a:cs typeface="Arial"/>
              </a:rPr>
              <a:t>other </a:t>
            </a:r>
            <a:r>
              <a:rPr sz="1250" spc="15" dirty="0">
                <a:latin typeface="Arial"/>
                <a:cs typeface="Arial"/>
              </a:rPr>
              <a:t>threads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sit </a:t>
            </a:r>
            <a:r>
              <a:rPr sz="1250" spc="15" dirty="0">
                <a:latin typeface="Arial"/>
                <a:cs typeface="Arial"/>
              </a:rPr>
              <a:t>idle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wait </a:t>
            </a:r>
            <a:r>
              <a:rPr sz="1250" spc="10" dirty="0">
                <a:latin typeface="Arial"/>
                <a:cs typeface="Arial"/>
              </a:rPr>
              <a:t>their </a:t>
            </a:r>
            <a:r>
              <a:rPr sz="1250" spc="25" dirty="0">
                <a:latin typeface="Arial"/>
                <a:cs typeface="Arial"/>
              </a:rPr>
              <a:t>turn </a:t>
            </a:r>
            <a:r>
              <a:rPr sz="1250" spc="15" dirty="0">
                <a:latin typeface="Arial"/>
                <a:cs typeface="Arial"/>
              </a:rPr>
              <a:t>while the current thread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executing.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00485" y="2356078"/>
            <a:ext cx="355600" cy="1201420"/>
            <a:chOff x="4800485" y="2356078"/>
            <a:chExt cx="355600" cy="1201420"/>
          </a:xfrm>
        </p:grpSpPr>
        <p:sp>
          <p:nvSpPr>
            <p:cNvPr id="4" name="object 4"/>
            <p:cNvSpPr/>
            <p:nvPr/>
          </p:nvSpPr>
          <p:spPr>
            <a:xfrm>
              <a:off x="4800485" y="2563278"/>
              <a:ext cx="355600" cy="994410"/>
            </a:xfrm>
            <a:custGeom>
              <a:avLst/>
              <a:gdLst/>
              <a:ahLst/>
              <a:cxnLst/>
              <a:rect l="l" t="t" r="r" b="b"/>
              <a:pathLst>
                <a:path w="355600" h="994410">
                  <a:moveTo>
                    <a:pt x="355041" y="850049"/>
                  </a:moveTo>
                  <a:lnTo>
                    <a:pt x="333832" y="828827"/>
                  </a:lnTo>
                  <a:lnTo>
                    <a:pt x="21209" y="828827"/>
                  </a:lnTo>
                  <a:lnTo>
                    <a:pt x="0" y="850049"/>
                  </a:lnTo>
                  <a:lnTo>
                    <a:pt x="0" y="972832"/>
                  </a:lnTo>
                  <a:lnTo>
                    <a:pt x="21209" y="994054"/>
                  </a:lnTo>
                  <a:lnTo>
                    <a:pt x="333832" y="994054"/>
                  </a:lnTo>
                  <a:lnTo>
                    <a:pt x="355041" y="972832"/>
                  </a:lnTo>
                  <a:lnTo>
                    <a:pt x="355041" y="850049"/>
                  </a:lnTo>
                  <a:close/>
                </a:path>
                <a:path w="355600" h="994410">
                  <a:moveTo>
                    <a:pt x="355041" y="435635"/>
                  </a:moveTo>
                  <a:lnTo>
                    <a:pt x="333832" y="414413"/>
                  </a:lnTo>
                  <a:lnTo>
                    <a:pt x="21209" y="414413"/>
                  </a:lnTo>
                  <a:lnTo>
                    <a:pt x="0" y="435635"/>
                  </a:lnTo>
                  <a:lnTo>
                    <a:pt x="0" y="558431"/>
                  </a:lnTo>
                  <a:lnTo>
                    <a:pt x="21209" y="579653"/>
                  </a:lnTo>
                  <a:lnTo>
                    <a:pt x="333832" y="579653"/>
                  </a:lnTo>
                  <a:lnTo>
                    <a:pt x="355041" y="558431"/>
                  </a:lnTo>
                  <a:lnTo>
                    <a:pt x="355041" y="435635"/>
                  </a:lnTo>
                  <a:close/>
                </a:path>
                <a:path w="355600" h="994410">
                  <a:moveTo>
                    <a:pt x="355041" y="228422"/>
                  </a:moveTo>
                  <a:lnTo>
                    <a:pt x="333832" y="207213"/>
                  </a:lnTo>
                  <a:lnTo>
                    <a:pt x="21209" y="207213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40"/>
                  </a:lnTo>
                  <a:lnTo>
                    <a:pt x="333832" y="372440"/>
                  </a:lnTo>
                  <a:lnTo>
                    <a:pt x="355041" y="351218"/>
                  </a:lnTo>
                  <a:lnTo>
                    <a:pt x="355041" y="228422"/>
                  </a:lnTo>
                  <a:close/>
                </a:path>
                <a:path w="355600" h="994410">
                  <a:moveTo>
                    <a:pt x="355041" y="21221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21"/>
                  </a:lnTo>
                  <a:lnTo>
                    <a:pt x="0" y="144018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18"/>
                  </a:lnTo>
                  <a:lnTo>
                    <a:pt x="355041" y="21221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00485" y="2356078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18"/>
                  </a:lnTo>
                  <a:lnTo>
                    <a:pt x="1828" y="15443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6"/>
                  </a:lnTo>
                  <a:lnTo>
                    <a:pt x="333832" y="165226"/>
                  </a:lnTo>
                  <a:lnTo>
                    <a:pt x="355041" y="144005"/>
                  </a:lnTo>
                  <a:lnTo>
                    <a:pt x="355041" y="21221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0485" y="31849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05"/>
                  </a:lnTo>
                  <a:lnTo>
                    <a:pt x="1828" y="1543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05"/>
                  </a:lnTo>
                  <a:lnTo>
                    <a:pt x="355041" y="21209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988244" y="2356078"/>
            <a:ext cx="355600" cy="1201420"/>
            <a:chOff x="3988244" y="2356078"/>
            <a:chExt cx="355600" cy="1201420"/>
          </a:xfrm>
        </p:grpSpPr>
        <p:sp>
          <p:nvSpPr>
            <p:cNvPr id="8" name="object 8"/>
            <p:cNvSpPr/>
            <p:nvPr/>
          </p:nvSpPr>
          <p:spPr>
            <a:xfrm>
              <a:off x="3988244" y="2770492"/>
              <a:ext cx="355600" cy="787400"/>
            </a:xfrm>
            <a:custGeom>
              <a:avLst/>
              <a:gdLst/>
              <a:ahLst/>
              <a:cxnLst/>
              <a:rect l="l" t="t" r="r" b="b"/>
              <a:pathLst>
                <a:path w="355600" h="787400">
                  <a:moveTo>
                    <a:pt x="355053" y="642835"/>
                  </a:moveTo>
                  <a:lnTo>
                    <a:pt x="333832" y="621614"/>
                  </a:lnTo>
                  <a:lnTo>
                    <a:pt x="21209" y="621614"/>
                  </a:lnTo>
                  <a:lnTo>
                    <a:pt x="0" y="642835"/>
                  </a:lnTo>
                  <a:lnTo>
                    <a:pt x="0" y="765619"/>
                  </a:lnTo>
                  <a:lnTo>
                    <a:pt x="21209" y="786841"/>
                  </a:lnTo>
                  <a:lnTo>
                    <a:pt x="333832" y="786841"/>
                  </a:lnTo>
                  <a:lnTo>
                    <a:pt x="355053" y="765619"/>
                  </a:lnTo>
                  <a:lnTo>
                    <a:pt x="355053" y="642835"/>
                  </a:lnTo>
                  <a:close/>
                </a:path>
                <a:path w="355600" h="787400">
                  <a:moveTo>
                    <a:pt x="355053" y="228422"/>
                  </a:moveTo>
                  <a:lnTo>
                    <a:pt x="333832" y="207200"/>
                  </a:lnTo>
                  <a:lnTo>
                    <a:pt x="21209" y="207200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40"/>
                  </a:lnTo>
                  <a:lnTo>
                    <a:pt x="333832" y="372440"/>
                  </a:lnTo>
                  <a:lnTo>
                    <a:pt x="355053" y="351218"/>
                  </a:lnTo>
                  <a:lnTo>
                    <a:pt x="355053" y="228422"/>
                  </a:lnTo>
                  <a:close/>
                </a:path>
                <a:path w="355600" h="787400">
                  <a:moveTo>
                    <a:pt x="355053" y="21209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53" y="144005"/>
                  </a:lnTo>
                  <a:lnTo>
                    <a:pt x="355053" y="2120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88244" y="2356078"/>
              <a:ext cx="355600" cy="372745"/>
            </a:xfrm>
            <a:custGeom>
              <a:avLst/>
              <a:gdLst/>
              <a:ahLst/>
              <a:cxnLst/>
              <a:rect l="l" t="t" r="r" b="b"/>
              <a:pathLst>
                <a:path w="355600" h="372744">
                  <a:moveTo>
                    <a:pt x="355053" y="228422"/>
                  </a:moveTo>
                  <a:lnTo>
                    <a:pt x="333832" y="207200"/>
                  </a:lnTo>
                  <a:lnTo>
                    <a:pt x="21209" y="207200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27"/>
                  </a:lnTo>
                  <a:lnTo>
                    <a:pt x="333832" y="372427"/>
                  </a:lnTo>
                  <a:lnTo>
                    <a:pt x="355053" y="351218"/>
                  </a:lnTo>
                  <a:lnTo>
                    <a:pt x="355053" y="228422"/>
                  </a:lnTo>
                  <a:close/>
                </a:path>
                <a:path w="355600" h="372744">
                  <a:moveTo>
                    <a:pt x="355053" y="21221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53" y="144005"/>
                  </a:lnTo>
                  <a:lnTo>
                    <a:pt x="355053" y="21221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88244" y="31849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8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05"/>
                  </a:lnTo>
                  <a:lnTo>
                    <a:pt x="1828" y="1543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8" y="165227"/>
                  </a:lnTo>
                  <a:lnTo>
                    <a:pt x="333832" y="165227"/>
                  </a:lnTo>
                  <a:lnTo>
                    <a:pt x="355053" y="144005"/>
                  </a:lnTo>
                  <a:lnTo>
                    <a:pt x="355053" y="21209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94365" y="2356078"/>
            <a:ext cx="355600" cy="1201420"/>
            <a:chOff x="4394365" y="2356078"/>
            <a:chExt cx="355600" cy="1201420"/>
          </a:xfrm>
        </p:grpSpPr>
        <p:sp>
          <p:nvSpPr>
            <p:cNvPr id="12" name="object 12"/>
            <p:cNvSpPr/>
            <p:nvPr/>
          </p:nvSpPr>
          <p:spPr>
            <a:xfrm>
              <a:off x="4394365" y="33921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18"/>
                  </a:lnTo>
                  <a:lnTo>
                    <a:pt x="1828" y="15430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6"/>
                  </a:lnTo>
                  <a:lnTo>
                    <a:pt x="333832" y="165226"/>
                  </a:lnTo>
                  <a:lnTo>
                    <a:pt x="355041" y="144005"/>
                  </a:lnTo>
                  <a:lnTo>
                    <a:pt x="355041" y="21221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4365" y="2356078"/>
              <a:ext cx="355600" cy="787400"/>
            </a:xfrm>
            <a:custGeom>
              <a:avLst/>
              <a:gdLst/>
              <a:ahLst/>
              <a:cxnLst/>
              <a:rect l="l" t="t" r="r" b="b"/>
              <a:pathLst>
                <a:path w="355600" h="787400">
                  <a:moveTo>
                    <a:pt x="355041" y="642835"/>
                  </a:moveTo>
                  <a:lnTo>
                    <a:pt x="333832" y="621614"/>
                  </a:lnTo>
                  <a:lnTo>
                    <a:pt x="21209" y="621614"/>
                  </a:lnTo>
                  <a:lnTo>
                    <a:pt x="0" y="642835"/>
                  </a:lnTo>
                  <a:lnTo>
                    <a:pt x="0" y="765632"/>
                  </a:lnTo>
                  <a:lnTo>
                    <a:pt x="21209" y="786853"/>
                  </a:lnTo>
                  <a:lnTo>
                    <a:pt x="333832" y="786853"/>
                  </a:lnTo>
                  <a:lnTo>
                    <a:pt x="355041" y="765632"/>
                  </a:lnTo>
                  <a:lnTo>
                    <a:pt x="355041" y="642835"/>
                  </a:lnTo>
                  <a:close/>
                </a:path>
                <a:path w="355600" h="787400">
                  <a:moveTo>
                    <a:pt x="355041" y="435622"/>
                  </a:moveTo>
                  <a:lnTo>
                    <a:pt x="333832" y="414413"/>
                  </a:lnTo>
                  <a:lnTo>
                    <a:pt x="21209" y="414413"/>
                  </a:lnTo>
                  <a:lnTo>
                    <a:pt x="0" y="435622"/>
                  </a:lnTo>
                  <a:lnTo>
                    <a:pt x="0" y="558419"/>
                  </a:lnTo>
                  <a:lnTo>
                    <a:pt x="21209" y="579640"/>
                  </a:lnTo>
                  <a:lnTo>
                    <a:pt x="333832" y="579640"/>
                  </a:lnTo>
                  <a:lnTo>
                    <a:pt x="355041" y="558419"/>
                  </a:lnTo>
                  <a:lnTo>
                    <a:pt x="355041" y="435622"/>
                  </a:lnTo>
                  <a:close/>
                </a:path>
                <a:path w="355600" h="787400">
                  <a:moveTo>
                    <a:pt x="355041" y="228422"/>
                  </a:moveTo>
                  <a:lnTo>
                    <a:pt x="333832" y="207200"/>
                  </a:lnTo>
                  <a:lnTo>
                    <a:pt x="21209" y="207200"/>
                  </a:lnTo>
                  <a:lnTo>
                    <a:pt x="0" y="228422"/>
                  </a:lnTo>
                  <a:lnTo>
                    <a:pt x="0" y="351218"/>
                  </a:lnTo>
                  <a:lnTo>
                    <a:pt x="21209" y="372427"/>
                  </a:lnTo>
                  <a:lnTo>
                    <a:pt x="333832" y="372427"/>
                  </a:lnTo>
                  <a:lnTo>
                    <a:pt x="355041" y="351218"/>
                  </a:lnTo>
                  <a:lnTo>
                    <a:pt x="355041" y="228422"/>
                  </a:lnTo>
                  <a:close/>
                </a:path>
                <a:path w="355600" h="787400">
                  <a:moveTo>
                    <a:pt x="355041" y="21221"/>
                  </a:moveTo>
                  <a:lnTo>
                    <a:pt x="333832" y="0"/>
                  </a:lnTo>
                  <a:lnTo>
                    <a:pt x="21209" y="0"/>
                  </a:lnTo>
                  <a:lnTo>
                    <a:pt x="0" y="21221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05"/>
                  </a:lnTo>
                  <a:lnTo>
                    <a:pt x="355041" y="21221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4365" y="3184906"/>
              <a:ext cx="355600" cy="165735"/>
            </a:xfrm>
            <a:custGeom>
              <a:avLst/>
              <a:gdLst/>
              <a:ahLst/>
              <a:cxnLst/>
              <a:rect l="l" t="t" r="r" b="b"/>
              <a:pathLst>
                <a:path w="355600" h="165735">
                  <a:moveTo>
                    <a:pt x="333832" y="0"/>
                  </a:moveTo>
                  <a:lnTo>
                    <a:pt x="21209" y="0"/>
                  </a:lnTo>
                  <a:lnTo>
                    <a:pt x="15430" y="1828"/>
                  </a:lnTo>
                  <a:lnTo>
                    <a:pt x="9105" y="4127"/>
                  </a:lnTo>
                  <a:lnTo>
                    <a:pt x="4127" y="9105"/>
                  </a:lnTo>
                  <a:lnTo>
                    <a:pt x="1828" y="15430"/>
                  </a:lnTo>
                  <a:lnTo>
                    <a:pt x="0" y="21209"/>
                  </a:lnTo>
                  <a:lnTo>
                    <a:pt x="0" y="144005"/>
                  </a:lnTo>
                  <a:lnTo>
                    <a:pt x="21209" y="165227"/>
                  </a:lnTo>
                  <a:lnTo>
                    <a:pt x="333832" y="165227"/>
                  </a:lnTo>
                  <a:lnTo>
                    <a:pt x="355041" y="144005"/>
                  </a:lnTo>
                  <a:lnTo>
                    <a:pt x="355041" y="21209"/>
                  </a:lnTo>
                  <a:lnTo>
                    <a:pt x="33383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354712" y="3266643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50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92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9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50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4712" y="254873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6"/>
                </a:lnTo>
                <a:lnTo>
                  <a:pt x="602678" y="12345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54712" y="218978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19" y="395"/>
                </a:lnTo>
                <a:lnTo>
                  <a:pt x="34243" y="1334"/>
                </a:lnTo>
                <a:lnTo>
                  <a:pt x="26684" y="3162"/>
                </a:lnTo>
                <a:lnTo>
                  <a:pt x="1284" y="34293"/>
                </a:lnTo>
                <a:lnTo>
                  <a:pt x="0" y="52375"/>
                </a:lnTo>
                <a:lnTo>
                  <a:pt x="4" y="233845"/>
                </a:lnTo>
                <a:lnTo>
                  <a:pt x="12288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1"/>
                </a:lnTo>
                <a:lnTo>
                  <a:pt x="614974" y="233845"/>
                </a:lnTo>
                <a:lnTo>
                  <a:pt x="614970" y="52375"/>
                </a:lnTo>
                <a:lnTo>
                  <a:pt x="602678" y="12338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54712" y="1830819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50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92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9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50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4712" y="1471866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4712" y="290769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79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2" y="49"/>
                </a:lnTo>
                <a:lnTo>
                  <a:pt x="550279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68862" y="1471866"/>
            <a:ext cx="1576352" cy="208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68399" y="1751685"/>
            <a:ext cx="1159446" cy="152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5600" y="5048910"/>
            <a:ext cx="737552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5" dirty="0">
                <a:latin typeface="Arial"/>
                <a:cs typeface="Arial"/>
              </a:rPr>
              <a:t>On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this, the runtime </a:t>
            </a:r>
            <a:r>
              <a:rPr sz="1250" spc="5" dirty="0">
                <a:latin typeface="Arial"/>
                <a:cs typeface="Arial"/>
              </a:rPr>
              <a:t>is in </a:t>
            </a:r>
            <a:r>
              <a:rPr sz="1250" spc="10" dirty="0">
                <a:latin typeface="Arial"/>
                <a:cs typeface="Arial"/>
              </a:rPr>
              <a:t>charge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scheduling </a:t>
            </a:r>
            <a:r>
              <a:rPr sz="1250" spc="10" dirty="0">
                <a:latin typeface="Arial"/>
                <a:cs typeface="Arial"/>
              </a:rPr>
              <a:t>threads,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5" dirty="0">
                <a:latin typeface="Arial"/>
                <a:cs typeface="Arial"/>
              </a:rPr>
              <a:t>no </a:t>
            </a:r>
            <a:r>
              <a:rPr sz="1250" spc="20" dirty="0">
                <a:latin typeface="Arial"/>
                <a:cs typeface="Arial"/>
              </a:rPr>
              <a:t>insight </a:t>
            </a:r>
            <a:r>
              <a:rPr sz="1250" spc="25" dirty="0">
                <a:latin typeface="Arial"/>
                <a:cs typeface="Arial"/>
              </a:rPr>
              <a:t>into </a:t>
            </a:r>
            <a:r>
              <a:rPr sz="1250" spc="30" dirty="0">
                <a:latin typeface="Arial"/>
                <a:cs typeface="Arial"/>
              </a:rPr>
              <a:t>what </a:t>
            </a:r>
            <a:r>
              <a:rPr sz="1250" spc="15" dirty="0">
                <a:latin typeface="Arial"/>
                <a:cs typeface="Arial"/>
              </a:rPr>
              <a:t>they </a:t>
            </a:r>
            <a:r>
              <a:rPr sz="1250" spc="-15" dirty="0">
                <a:latin typeface="Arial"/>
                <a:cs typeface="Arial"/>
              </a:rPr>
              <a:t>are</a:t>
            </a:r>
            <a:r>
              <a:rPr sz="1250" spc="-13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doing. 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dirty="0">
                <a:latin typeface="Arial"/>
                <a:cs typeface="Arial"/>
              </a:rPr>
              <a:t>every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new </a:t>
            </a:r>
            <a:r>
              <a:rPr sz="1250" spc="15" dirty="0">
                <a:latin typeface="Arial"/>
                <a:cs typeface="Arial"/>
              </a:rPr>
              <a:t>thread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selected, </a:t>
            </a:r>
            <a:r>
              <a:rPr sz="1250" spc="30" dirty="0">
                <a:latin typeface="Arial"/>
                <a:cs typeface="Arial"/>
              </a:rPr>
              <a:t>&lt;click&gt;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wait for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30" dirty="0">
                <a:latin typeface="Arial"/>
                <a:cs typeface="Arial"/>
              </a:rPr>
              <a:t>costly </a:t>
            </a:r>
            <a:r>
              <a:rPr sz="1250" spc="35" dirty="0">
                <a:latin typeface="Arial"/>
                <a:cs typeface="Arial"/>
              </a:rPr>
              <a:t>context</a:t>
            </a:r>
            <a:r>
              <a:rPr sz="1250" spc="-13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switch,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30" dirty="0">
                <a:latin typeface="Arial"/>
                <a:cs typeface="Arial"/>
              </a:rPr>
              <a:t>which </a:t>
            </a:r>
            <a:r>
              <a:rPr sz="1250" spc="10" dirty="0">
                <a:latin typeface="Arial"/>
                <a:cs typeface="Arial"/>
              </a:rPr>
              <a:t>involves saving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execution state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previous thread,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restoring </a:t>
            </a:r>
            <a:r>
              <a:rPr sz="1250" spc="20" dirty="0">
                <a:latin typeface="Arial"/>
                <a:cs typeface="Arial"/>
              </a:rPr>
              <a:t>state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new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one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65255" y="2598915"/>
            <a:ext cx="951230" cy="334010"/>
            <a:chOff x="4665255" y="2598915"/>
            <a:chExt cx="951230" cy="334010"/>
          </a:xfrm>
        </p:grpSpPr>
        <p:sp>
          <p:nvSpPr>
            <p:cNvPr id="4" name="object 4"/>
            <p:cNvSpPr/>
            <p:nvPr/>
          </p:nvSpPr>
          <p:spPr>
            <a:xfrm>
              <a:off x="4665255" y="2598915"/>
              <a:ext cx="116205" cy="334010"/>
            </a:xfrm>
            <a:custGeom>
              <a:avLst/>
              <a:gdLst/>
              <a:ahLst/>
              <a:cxnLst/>
              <a:rect l="l" t="t" r="r" b="b"/>
              <a:pathLst>
                <a:path w="116204" h="334010">
                  <a:moveTo>
                    <a:pt x="0" y="333959"/>
                  </a:moveTo>
                  <a:lnTo>
                    <a:pt x="115950" y="333959"/>
                  </a:lnTo>
                  <a:lnTo>
                    <a:pt x="115950" y="0"/>
                  </a:lnTo>
                  <a:lnTo>
                    <a:pt x="0" y="0"/>
                  </a:lnTo>
                  <a:lnTo>
                    <a:pt x="0" y="33395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1206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42777" y="2096325"/>
            <a:ext cx="1196975" cy="334010"/>
            <a:chOff x="4442777" y="2096325"/>
            <a:chExt cx="1196975" cy="334010"/>
          </a:xfrm>
        </p:grpSpPr>
        <p:sp>
          <p:nvSpPr>
            <p:cNvPr id="7" name="object 7"/>
            <p:cNvSpPr/>
            <p:nvPr/>
          </p:nvSpPr>
          <p:spPr>
            <a:xfrm>
              <a:off x="4442777" y="2096325"/>
              <a:ext cx="194945" cy="334010"/>
            </a:xfrm>
            <a:custGeom>
              <a:avLst/>
              <a:gdLst/>
              <a:ahLst/>
              <a:cxnLst/>
              <a:rect l="l" t="t" r="r" b="b"/>
              <a:pathLst>
                <a:path w="194945" h="334010">
                  <a:moveTo>
                    <a:pt x="0" y="333959"/>
                  </a:moveTo>
                  <a:lnTo>
                    <a:pt x="194767" y="333959"/>
                  </a:lnTo>
                  <a:lnTo>
                    <a:pt x="194767" y="0"/>
                  </a:lnTo>
                  <a:lnTo>
                    <a:pt x="0" y="0"/>
                  </a:lnTo>
                  <a:lnTo>
                    <a:pt x="0" y="33395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37544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823345" y="1593735"/>
            <a:ext cx="868044" cy="334010"/>
            <a:chOff x="4823345" y="1593735"/>
            <a:chExt cx="868044" cy="334010"/>
          </a:xfrm>
        </p:grpSpPr>
        <p:sp>
          <p:nvSpPr>
            <p:cNvPr id="10" name="object 10"/>
            <p:cNvSpPr/>
            <p:nvPr/>
          </p:nvSpPr>
          <p:spPr>
            <a:xfrm>
              <a:off x="4823345" y="1593735"/>
              <a:ext cx="868044" cy="334010"/>
            </a:xfrm>
            <a:custGeom>
              <a:avLst/>
              <a:gdLst/>
              <a:ahLst/>
              <a:cxnLst/>
              <a:rect l="l" t="t" r="r" b="b"/>
              <a:pathLst>
                <a:path w="868045" h="334010">
                  <a:moveTo>
                    <a:pt x="64770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64770" y="333971"/>
                  </a:lnTo>
                  <a:lnTo>
                    <a:pt x="64770" y="0"/>
                  </a:lnTo>
                  <a:close/>
                </a:path>
                <a:path w="868045" h="334010">
                  <a:moveTo>
                    <a:pt x="867562" y="0"/>
                  </a:moveTo>
                  <a:lnTo>
                    <a:pt x="732536" y="0"/>
                  </a:lnTo>
                  <a:lnTo>
                    <a:pt x="732536" y="333971"/>
                  </a:lnTo>
                  <a:lnTo>
                    <a:pt x="867562" y="333971"/>
                  </a:lnTo>
                  <a:lnTo>
                    <a:pt x="86756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8115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144073" y="3101505"/>
            <a:ext cx="267970" cy="334010"/>
          </a:xfrm>
          <a:custGeom>
            <a:avLst/>
            <a:gdLst/>
            <a:ahLst/>
            <a:cxnLst/>
            <a:rect l="l" t="t" r="r" b="b"/>
            <a:pathLst>
              <a:path w="267970" h="334010">
                <a:moveTo>
                  <a:pt x="0" y="0"/>
                </a:moveTo>
                <a:lnTo>
                  <a:pt x="267931" y="0"/>
                </a:lnTo>
                <a:lnTo>
                  <a:pt x="267931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922126" y="3101505"/>
            <a:ext cx="934085" cy="334010"/>
            <a:chOff x="4922126" y="3101505"/>
            <a:chExt cx="934085" cy="334010"/>
          </a:xfrm>
        </p:grpSpPr>
        <p:sp>
          <p:nvSpPr>
            <p:cNvPr id="14" name="object 14"/>
            <p:cNvSpPr/>
            <p:nvPr/>
          </p:nvSpPr>
          <p:spPr>
            <a:xfrm>
              <a:off x="4922126" y="3101505"/>
              <a:ext cx="266065" cy="334010"/>
            </a:xfrm>
            <a:custGeom>
              <a:avLst/>
              <a:gdLst/>
              <a:ahLst/>
              <a:cxnLst/>
              <a:rect l="l" t="t" r="r" b="b"/>
              <a:pathLst>
                <a:path w="266064" h="334010">
                  <a:moveTo>
                    <a:pt x="0" y="333959"/>
                  </a:moveTo>
                  <a:lnTo>
                    <a:pt x="265861" y="333959"/>
                  </a:lnTo>
                  <a:lnTo>
                    <a:pt x="265861" y="0"/>
                  </a:lnTo>
                  <a:lnTo>
                    <a:pt x="0" y="0"/>
                  </a:lnTo>
                  <a:lnTo>
                    <a:pt x="0" y="33395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7988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6" y="0"/>
                  </a:lnTo>
                  <a:lnTo>
                    <a:pt x="667766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7" name="object 17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275768" y="1593735"/>
            <a:ext cx="200660" cy="334010"/>
          </a:xfrm>
          <a:custGeom>
            <a:avLst/>
            <a:gdLst/>
            <a:ahLst/>
            <a:cxnLst/>
            <a:rect l="l" t="t" r="r" b="b"/>
            <a:pathLst>
              <a:path w="200660" h="334010">
                <a:moveTo>
                  <a:pt x="0" y="0"/>
                </a:moveTo>
                <a:lnTo>
                  <a:pt x="200253" y="0"/>
                </a:lnTo>
                <a:lnTo>
                  <a:pt x="200253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01269" y="2598915"/>
            <a:ext cx="200660" cy="334010"/>
          </a:xfrm>
          <a:custGeom>
            <a:avLst/>
            <a:gdLst/>
            <a:ahLst/>
            <a:cxnLst/>
            <a:rect l="l" t="t" r="r" b="b"/>
            <a:pathLst>
              <a:path w="200659" h="334010">
                <a:moveTo>
                  <a:pt x="0" y="0"/>
                </a:moveTo>
                <a:lnTo>
                  <a:pt x="200253" y="0"/>
                </a:lnTo>
                <a:lnTo>
                  <a:pt x="200253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08319" y="3101505"/>
            <a:ext cx="135255" cy="334010"/>
          </a:xfrm>
          <a:custGeom>
            <a:avLst/>
            <a:gdLst/>
            <a:ahLst/>
            <a:cxnLst/>
            <a:rect l="l" t="t" r="r" b="b"/>
            <a:pathLst>
              <a:path w="135254" h="334010">
                <a:moveTo>
                  <a:pt x="0" y="0"/>
                </a:moveTo>
                <a:lnTo>
                  <a:pt x="134772" y="0"/>
                </a:lnTo>
                <a:lnTo>
                  <a:pt x="134772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7432" y="1593735"/>
            <a:ext cx="267970" cy="334010"/>
          </a:xfrm>
          <a:custGeom>
            <a:avLst/>
            <a:gdLst/>
            <a:ahLst/>
            <a:cxnLst/>
            <a:rect l="l" t="t" r="r" b="b"/>
            <a:pathLst>
              <a:path w="267970" h="334010">
                <a:moveTo>
                  <a:pt x="0" y="0"/>
                </a:moveTo>
                <a:lnTo>
                  <a:pt x="267944" y="0"/>
                </a:lnTo>
                <a:lnTo>
                  <a:pt x="267944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19610" y="2096325"/>
            <a:ext cx="139700" cy="334010"/>
          </a:xfrm>
          <a:custGeom>
            <a:avLst/>
            <a:gdLst/>
            <a:ahLst/>
            <a:cxnLst/>
            <a:rect l="l" t="t" r="r" b="b"/>
            <a:pathLst>
              <a:path w="139700" h="334010">
                <a:moveTo>
                  <a:pt x="0" y="0"/>
                </a:moveTo>
                <a:lnTo>
                  <a:pt x="139446" y="0"/>
                </a:lnTo>
                <a:lnTo>
                  <a:pt x="139446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92304" y="2598915"/>
            <a:ext cx="186055" cy="334010"/>
          </a:xfrm>
          <a:custGeom>
            <a:avLst/>
            <a:gdLst/>
            <a:ahLst/>
            <a:cxnLst/>
            <a:rect l="l" t="t" r="r" b="b"/>
            <a:pathLst>
              <a:path w="186054" h="334010">
                <a:moveTo>
                  <a:pt x="0" y="0"/>
                </a:moveTo>
                <a:lnTo>
                  <a:pt x="185635" y="0"/>
                </a:lnTo>
                <a:lnTo>
                  <a:pt x="1856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6040" y="201201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26040" y="251460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26040" y="3017189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55600" y="5048910"/>
            <a:ext cx="653288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what’s </a:t>
            </a:r>
            <a:r>
              <a:rPr sz="1250" spc="30" dirty="0">
                <a:latin typeface="Arial"/>
                <a:cs typeface="Arial"/>
              </a:rPr>
              <a:t>known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5" dirty="0">
                <a:latin typeface="Arial"/>
                <a:cs typeface="Arial"/>
              </a:rPr>
              <a:t>“preemptive multitasking”,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0" dirty="0">
                <a:latin typeface="Arial"/>
                <a:cs typeface="Arial"/>
              </a:rPr>
              <a:t>guarantees </a:t>
            </a:r>
            <a:r>
              <a:rPr sz="1250" spc="45" dirty="0">
                <a:latin typeface="Arial"/>
                <a:cs typeface="Arial"/>
              </a:rPr>
              <a:t>“fair” </a:t>
            </a:r>
            <a:r>
              <a:rPr sz="1250" spc="20" dirty="0">
                <a:latin typeface="Arial"/>
                <a:cs typeface="Arial"/>
              </a:rPr>
              <a:t>access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CPU.  </a:t>
            </a:r>
            <a:r>
              <a:rPr sz="1250" dirty="0">
                <a:latin typeface="Arial"/>
                <a:cs typeface="Arial"/>
              </a:rPr>
              <a:t>This </a:t>
            </a:r>
            <a:r>
              <a:rPr sz="1250" spc="25" dirty="0">
                <a:latin typeface="Arial"/>
                <a:cs typeface="Arial"/>
              </a:rPr>
              <a:t>does </a:t>
            </a:r>
            <a:r>
              <a:rPr sz="1250" spc="15" dirty="0">
                <a:latin typeface="Arial"/>
                <a:cs typeface="Arial"/>
              </a:rPr>
              <a:t>make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-5" dirty="0">
                <a:latin typeface="Arial"/>
                <a:cs typeface="Arial"/>
              </a:rPr>
              <a:t>easier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fully </a:t>
            </a:r>
            <a:r>
              <a:rPr sz="1250" spc="5" dirty="0">
                <a:latin typeface="Arial"/>
                <a:cs typeface="Arial"/>
              </a:rPr>
              <a:t>utilize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CPU </a:t>
            </a:r>
            <a:r>
              <a:rPr sz="1250" spc="15" dirty="0">
                <a:latin typeface="Arial"/>
                <a:cs typeface="Arial"/>
              </a:rPr>
              <a:t>core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multiple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threads,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5" dirty="0">
                <a:latin typeface="Arial"/>
                <a:cs typeface="Arial"/>
              </a:rPr>
              <a:t>likely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5" dirty="0">
                <a:latin typeface="Arial"/>
                <a:cs typeface="Arial"/>
              </a:rPr>
              <a:t>switch </a:t>
            </a:r>
            <a:r>
              <a:rPr sz="1250" spc="15" dirty="0">
                <a:latin typeface="Arial"/>
                <a:cs typeface="Arial"/>
              </a:rPr>
              <a:t>threads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wrong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10" dirty="0">
                <a:latin typeface="Arial"/>
                <a:cs typeface="Arial"/>
              </a:rPr>
              <a:t>resulting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5" dirty="0">
                <a:latin typeface="Arial"/>
                <a:cs typeface="Arial"/>
              </a:rPr>
              <a:t>suboptimal </a:t>
            </a:r>
            <a:r>
              <a:rPr sz="1250" dirty="0">
                <a:latin typeface="Arial"/>
                <a:cs typeface="Arial"/>
              </a:rPr>
              <a:t>behavior,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10" dirty="0">
                <a:latin typeface="Arial"/>
                <a:cs typeface="Arial"/>
              </a:rPr>
              <a:t>delaying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start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5" dirty="0">
                <a:latin typeface="Arial"/>
                <a:cs typeface="Arial"/>
              </a:rPr>
              <a:t>network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requests.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65255" y="2598915"/>
            <a:ext cx="951230" cy="334010"/>
            <a:chOff x="4665255" y="2598915"/>
            <a:chExt cx="951230" cy="334010"/>
          </a:xfrm>
        </p:grpSpPr>
        <p:sp>
          <p:nvSpPr>
            <p:cNvPr id="4" name="object 4"/>
            <p:cNvSpPr/>
            <p:nvPr/>
          </p:nvSpPr>
          <p:spPr>
            <a:xfrm>
              <a:off x="4665255" y="2598915"/>
              <a:ext cx="116205" cy="334010"/>
            </a:xfrm>
            <a:custGeom>
              <a:avLst/>
              <a:gdLst/>
              <a:ahLst/>
              <a:cxnLst/>
              <a:rect l="l" t="t" r="r" b="b"/>
              <a:pathLst>
                <a:path w="116204" h="334010">
                  <a:moveTo>
                    <a:pt x="0" y="333959"/>
                  </a:moveTo>
                  <a:lnTo>
                    <a:pt x="115950" y="333959"/>
                  </a:lnTo>
                  <a:lnTo>
                    <a:pt x="115950" y="0"/>
                  </a:lnTo>
                  <a:lnTo>
                    <a:pt x="0" y="0"/>
                  </a:lnTo>
                  <a:lnTo>
                    <a:pt x="0" y="33395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1206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42777" y="2096325"/>
            <a:ext cx="1196975" cy="334010"/>
            <a:chOff x="4442777" y="2096325"/>
            <a:chExt cx="1196975" cy="334010"/>
          </a:xfrm>
        </p:grpSpPr>
        <p:sp>
          <p:nvSpPr>
            <p:cNvPr id="7" name="object 7"/>
            <p:cNvSpPr/>
            <p:nvPr/>
          </p:nvSpPr>
          <p:spPr>
            <a:xfrm>
              <a:off x="4442777" y="2096325"/>
              <a:ext cx="194945" cy="334010"/>
            </a:xfrm>
            <a:custGeom>
              <a:avLst/>
              <a:gdLst/>
              <a:ahLst/>
              <a:cxnLst/>
              <a:rect l="l" t="t" r="r" b="b"/>
              <a:pathLst>
                <a:path w="194945" h="334010">
                  <a:moveTo>
                    <a:pt x="0" y="333959"/>
                  </a:moveTo>
                  <a:lnTo>
                    <a:pt x="194767" y="333959"/>
                  </a:lnTo>
                  <a:lnTo>
                    <a:pt x="194767" y="0"/>
                  </a:lnTo>
                  <a:lnTo>
                    <a:pt x="0" y="0"/>
                  </a:lnTo>
                  <a:lnTo>
                    <a:pt x="0" y="33395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37544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823345" y="1593735"/>
            <a:ext cx="868044" cy="334010"/>
            <a:chOff x="4823345" y="1593735"/>
            <a:chExt cx="868044" cy="334010"/>
          </a:xfrm>
        </p:grpSpPr>
        <p:sp>
          <p:nvSpPr>
            <p:cNvPr id="10" name="object 10"/>
            <p:cNvSpPr/>
            <p:nvPr/>
          </p:nvSpPr>
          <p:spPr>
            <a:xfrm>
              <a:off x="4823345" y="1593735"/>
              <a:ext cx="868044" cy="334010"/>
            </a:xfrm>
            <a:custGeom>
              <a:avLst/>
              <a:gdLst/>
              <a:ahLst/>
              <a:cxnLst/>
              <a:rect l="l" t="t" r="r" b="b"/>
              <a:pathLst>
                <a:path w="868045" h="334010">
                  <a:moveTo>
                    <a:pt x="64770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64770" y="333971"/>
                  </a:lnTo>
                  <a:lnTo>
                    <a:pt x="64770" y="0"/>
                  </a:lnTo>
                  <a:close/>
                </a:path>
                <a:path w="868045" h="334010">
                  <a:moveTo>
                    <a:pt x="867562" y="0"/>
                  </a:moveTo>
                  <a:lnTo>
                    <a:pt x="732536" y="0"/>
                  </a:lnTo>
                  <a:lnTo>
                    <a:pt x="732536" y="333971"/>
                  </a:lnTo>
                  <a:lnTo>
                    <a:pt x="867562" y="333971"/>
                  </a:lnTo>
                  <a:lnTo>
                    <a:pt x="867562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8115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144073" y="3101505"/>
            <a:ext cx="267970" cy="334010"/>
          </a:xfrm>
          <a:custGeom>
            <a:avLst/>
            <a:gdLst/>
            <a:ahLst/>
            <a:cxnLst/>
            <a:rect l="l" t="t" r="r" b="b"/>
            <a:pathLst>
              <a:path w="267970" h="334010">
                <a:moveTo>
                  <a:pt x="0" y="0"/>
                </a:moveTo>
                <a:lnTo>
                  <a:pt x="267931" y="0"/>
                </a:lnTo>
                <a:lnTo>
                  <a:pt x="267931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922126" y="3101505"/>
            <a:ext cx="934085" cy="334010"/>
            <a:chOff x="4922126" y="3101505"/>
            <a:chExt cx="934085" cy="334010"/>
          </a:xfrm>
        </p:grpSpPr>
        <p:sp>
          <p:nvSpPr>
            <p:cNvPr id="14" name="object 14"/>
            <p:cNvSpPr/>
            <p:nvPr/>
          </p:nvSpPr>
          <p:spPr>
            <a:xfrm>
              <a:off x="4922126" y="3101505"/>
              <a:ext cx="266065" cy="334010"/>
            </a:xfrm>
            <a:custGeom>
              <a:avLst/>
              <a:gdLst/>
              <a:ahLst/>
              <a:cxnLst/>
              <a:rect l="l" t="t" r="r" b="b"/>
              <a:pathLst>
                <a:path w="266064" h="334010">
                  <a:moveTo>
                    <a:pt x="0" y="333959"/>
                  </a:moveTo>
                  <a:lnTo>
                    <a:pt x="265861" y="333959"/>
                  </a:lnTo>
                  <a:lnTo>
                    <a:pt x="265861" y="0"/>
                  </a:lnTo>
                  <a:lnTo>
                    <a:pt x="0" y="0"/>
                  </a:lnTo>
                  <a:lnTo>
                    <a:pt x="0" y="333959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7988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6" y="0"/>
                  </a:lnTo>
                  <a:lnTo>
                    <a:pt x="667766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7" name="object 17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275768" y="1593735"/>
            <a:ext cx="200660" cy="334010"/>
          </a:xfrm>
          <a:custGeom>
            <a:avLst/>
            <a:gdLst/>
            <a:ahLst/>
            <a:cxnLst/>
            <a:rect l="l" t="t" r="r" b="b"/>
            <a:pathLst>
              <a:path w="200660" h="334010">
                <a:moveTo>
                  <a:pt x="0" y="0"/>
                </a:moveTo>
                <a:lnTo>
                  <a:pt x="200253" y="0"/>
                </a:lnTo>
                <a:lnTo>
                  <a:pt x="200253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01269" y="2598915"/>
            <a:ext cx="200660" cy="334010"/>
          </a:xfrm>
          <a:custGeom>
            <a:avLst/>
            <a:gdLst/>
            <a:ahLst/>
            <a:cxnLst/>
            <a:rect l="l" t="t" r="r" b="b"/>
            <a:pathLst>
              <a:path w="200659" h="334010">
                <a:moveTo>
                  <a:pt x="0" y="0"/>
                </a:moveTo>
                <a:lnTo>
                  <a:pt x="200253" y="0"/>
                </a:lnTo>
                <a:lnTo>
                  <a:pt x="200253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08319" y="3101505"/>
            <a:ext cx="135255" cy="334010"/>
          </a:xfrm>
          <a:custGeom>
            <a:avLst/>
            <a:gdLst/>
            <a:ahLst/>
            <a:cxnLst/>
            <a:rect l="l" t="t" r="r" b="b"/>
            <a:pathLst>
              <a:path w="135254" h="334010">
                <a:moveTo>
                  <a:pt x="0" y="0"/>
                </a:moveTo>
                <a:lnTo>
                  <a:pt x="134772" y="0"/>
                </a:lnTo>
                <a:lnTo>
                  <a:pt x="134772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7432" y="1593735"/>
            <a:ext cx="267970" cy="334010"/>
          </a:xfrm>
          <a:custGeom>
            <a:avLst/>
            <a:gdLst/>
            <a:ahLst/>
            <a:cxnLst/>
            <a:rect l="l" t="t" r="r" b="b"/>
            <a:pathLst>
              <a:path w="267970" h="334010">
                <a:moveTo>
                  <a:pt x="0" y="0"/>
                </a:moveTo>
                <a:lnTo>
                  <a:pt x="267944" y="0"/>
                </a:lnTo>
                <a:lnTo>
                  <a:pt x="267944" y="333971"/>
                </a:lnTo>
                <a:lnTo>
                  <a:pt x="0" y="333971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19610" y="2096325"/>
            <a:ext cx="139700" cy="334010"/>
          </a:xfrm>
          <a:custGeom>
            <a:avLst/>
            <a:gdLst/>
            <a:ahLst/>
            <a:cxnLst/>
            <a:rect l="l" t="t" r="r" b="b"/>
            <a:pathLst>
              <a:path w="139700" h="334010">
                <a:moveTo>
                  <a:pt x="0" y="0"/>
                </a:moveTo>
                <a:lnTo>
                  <a:pt x="139446" y="0"/>
                </a:lnTo>
                <a:lnTo>
                  <a:pt x="139446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92304" y="2598915"/>
            <a:ext cx="186055" cy="334010"/>
          </a:xfrm>
          <a:custGeom>
            <a:avLst/>
            <a:gdLst/>
            <a:ahLst/>
            <a:cxnLst/>
            <a:rect l="l" t="t" r="r" b="b"/>
            <a:pathLst>
              <a:path w="186054" h="334010">
                <a:moveTo>
                  <a:pt x="0" y="0"/>
                </a:moveTo>
                <a:lnTo>
                  <a:pt x="185635" y="0"/>
                </a:lnTo>
                <a:lnTo>
                  <a:pt x="185635" y="333959"/>
                </a:lnTo>
                <a:lnTo>
                  <a:pt x="0" y="333959"/>
                </a:lnTo>
                <a:lnTo>
                  <a:pt x="0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6040" y="201201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26040" y="2514600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26040" y="3017189"/>
            <a:ext cx="5764530" cy="0"/>
          </a:xfrm>
          <a:custGeom>
            <a:avLst/>
            <a:gdLst/>
            <a:ahLst/>
            <a:cxnLst/>
            <a:rect l="l" t="t" r="r" b="b"/>
            <a:pathLst>
              <a:path w="5764530">
                <a:moveTo>
                  <a:pt x="0" y="0"/>
                </a:moveTo>
                <a:lnTo>
                  <a:pt x="5764001" y="0"/>
                </a:lnTo>
              </a:path>
            </a:pathLst>
          </a:custGeom>
          <a:ln w="6679">
            <a:solidFill>
              <a:srgbClr val="B4B4B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55600" y="5048910"/>
            <a:ext cx="6272530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7695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dramatically </a:t>
            </a:r>
            <a:r>
              <a:rPr sz="1250" spc="5" dirty="0">
                <a:latin typeface="Arial"/>
                <a:cs typeface="Arial"/>
              </a:rPr>
              <a:t>increase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amount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15" dirty="0">
                <a:latin typeface="Arial"/>
                <a:cs typeface="Arial"/>
              </a:rPr>
              <a:t>individual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15" dirty="0">
                <a:latin typeface="Arial"/>
                <a:cs typeface="Arial"/>
              </a:rPr>
              <a:t>may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take,  </a:t>
            </a:r>
            <a:r>
              <a:rPr sz="1250" spc="5" dirty="0">
                <a:latin typeface="Arial"/>
                <a:cs typeface="Arial"/>
              </a:rPr>
              <a:t>like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0" dirty="0">
                <a:latin typeface="Arial"/>
                <a:cs typeface="Arial"/>
              </a:rPr>
              <a:t>top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15" dirty="0">
                <a:latin typeface="Arial"/>
                <a:cs typeface="Arial"/>
              </a:rPr>
              <a:t>takes </a:t>
            </a:r>
            <a:r>
              <a:rPr sz="1250" spc="35" dirty="0">
                <a:latin typeface="Arial"/>
                <a:cs typeface="Arial"/>
              </a:rPr>
              <a:t>twice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long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should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complete.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30" dirty="0">
                <a:latin typeface="Arial"/>
                <a:cs typeface="Arial"/>
              </a:rPr>
              <a:t>might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35" dirty="0">
                <a:latin typeface="Arial"/>
                <a:cs typeface="Arial"/>
              </a:rPr>
              <a:t>worst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15" dirty="0">
                <a:latin typeface="Arial"/>
                <a:cs typeface="Arial"/>
              </a:rPr>
              <a:t>example,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15" dirty="0">
                <a:latin typeface="Arial"/>
                <a:cs typeface="Arial"/>
              </a:rPr>
              <a:t>threads </a:t>
            </a:r>
            <a:r>
              <a:rPr sz="1250" spc="10" dirty="0">
                <a:latin typeface="Arial"/>
                <a:cs typeface="Arial"/>
              </a:rPr>
              <a:t>means more </a:t>
            </a:r>
            <a:r>
              <a:rPr sz="1250" spc="35" dirty="0">
                <a:latin typeface="Arial"/>
                <a:cs typeface="Arial"/>
              </a:rPr>
              <a:t>context</a:t>
            </a:r>
            <a:r>
              <a:rPr sz="1250" spc="-1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switching,  </a:t>
            </a:r>
            <a:r>
              <a:rPr sz="1250" spc="10" dirty="0">
                <a:latin typeface="Arial"/>
                <a:cs typeface="Arial"/>
              </a:rPr>
              <a:t>increasing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chance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0" dirty="0">
                <a:latin typeface="Arial"/>
                <a:cs typeface="Arial"/>
              </a:rPr>
              <a:t>tasks will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20" dirty="0">
                <a:latin typeface="Arial"/>
                <a:cs typeface="Arial"/>
              </a:rPr>
              <a:t>interrupted at critical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times.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7463" y="2598915"/>
            <a:ext cx="1336675" cy="334010"/>
            <a:chOff x="4697463" y="259891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4697463" y="259891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13401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170804" y="2096325"/>
            <a:ext cx="1336675" cy="334010"/>
            <a:chOff x="5170804" y="2096325"/>
            <a:chExt cx="1336675" cy="334010"/>
          </a:xfrm>
        </p:grpSpPr>
        <p:sp>
          <p:nvSpPr>
            <p:cNvPr id="7" name="object 7"/>
            <p:cNvSpPr/>
            <p:nvPr/>
          </p:nvSpPr>
          <p:spPr>
            <a:xfrm>
              <a:off x="5170805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79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79" y="333959"/>
                  </a:lnTo>
                  <a:lnTo>
                    <a:pt x="194779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196987" y="0"/>
                  </a:lnTo>
                  <a:lnTo>
                    <a:pt x="1196987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5584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34091" y="1593735"/>
            <a:ext cx="1336675" cy="334010"/>
            <a:chOff x="3834091" y="1593735"/>
            <a:chExt cx="1336675" cy="334010"/>
          </a:xfrm>
        </p:grpSpPr>
        <p:sp>
          <p:nvSpPr>
            <p:cNvPr id="10" name="object 10"/>
            <p:cNvSpPr/>
            <p:nvPr/>
          </p:nvSpPr>
          <p:spPr>
            <a:xfrm>
              <a:off x="3834092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87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87" y="333971"/>
                  </a:lnTo>
                  <a:lnTo>
                    <a:pt x="33418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8279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64101" y="3101505"/>
            <a:ext cx="1336675" cy="334010"/>
            <a:chOff x="4164101" y="3101505"/>
            <a:chExt cx="1336675" cy="334010"/>
          </a:xfrm>
        </p:grpSpPr>
        <p:sp>
          <p:nvSpPr>
            <p:cNvPr id="13" name="object 13"/>
            <p:cNvSpPr/>
            <p:nvPr/>
          </p:nvSpPr>
          <p:spPr>
            <a:xfrm>
              <a:off x="416410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26" y="0"/>
                  </a:lnTo>
                  <a:lnTo>
                    <a:pt x="1202626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8949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45623" y="1308830"/>
            <a:ext cx="5325110" cy="32384"/>
            <a:chOff x="3845623" y="1308830"/>
            <a:chExt cx="5325110" cy="32384"/>
          </a:xfrm>
        </p:grpSpPr>
        <p:sp>
          <p:nvSpPr>
            <p:cNvPr id="16" name="object 16"/>
            <p:cNvSpPr/>
            <p:nvPr/>
          </p:nvSpPr>
          <p:spPr>
            <a:xfrm>
              <a:off x="384989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77167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8963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976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7251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79047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10022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37284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9080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9864" y="1324864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5">
                  <a:moveTo>
                    <a:pt x="0" y="0"/>
                  </a:moveTo>
                  <a:lnTo>
                    <a:pt x="3339" y="0"/>
                  </a:lnTo>
                  <a:lnTo>
                    <a:pt x="1322994" y="0"/>
                  </a:lnTo>
                  <a:lnTo>
                    <a:pt x="1326334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67126" y="1308830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32060"/>
                  </a:moveTo>
                  <a:lnTo>
                    <a:pt x="0" y="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38922" y="1308836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4">
                  <a:moveTo>
                    <a:pt x="0" y="0"/>
                  </a:moveTo>
                  <a:lnTo>
                    <a:pt x="0" y="32060"/>
                  </a:lnTo>
                </a:path>
              </a:pathLst>
            </a:custGeom>
            <a:ln w="6679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5600" y="5048910"/>
            <a:ext cx="6647180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40" dirty="0">
                <a:latin typeface="Arial"/>
                <a:cs typeface="Arial"/>
              </a:rPr>
              <a:t>both </a:t>
            </a:r>
            <a:r>
              <a:rPr sz="1250" spc="20" dirty="0">
                <a:latin typeface="Arial"/>
                <a:cs typeface="Arial"/>
              </a:rPr>
              <a:t>multiprocessing and </a:t>
            </a:r>
            <a:r>
              <a:rPr sz="1250" spc="15" dirty="0">
                <a:latin typeface="Arial"/>
                <a:cs typeface="Arial"/>
              </a:rPr>
              <a:t>threading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-25" dirty="0">
                <a:latin typeface="Arial"/>
                <a:cs typeface="Arial"/>
              </a:rPr>
              <a:t>diﬀerent </a:t>
            </a:r>
            <a:r>
              <a:rPr sz="1250" spc="15" dirty="0">
                <a:latin typeface="Arial"/>
                <a:cs typeface="Arial"/>
              </a:rPr>
              <a:t>advantages </a:t>
            </a:r>
            <a:r>
              <a:rPr sz="1250" spc="20" dirty="0">
                <a:latin typeface="Arial"/>
                <a:cs typeface="Arial"/>
              </a:rPr>
              <a:t>and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disadvantages,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10" dirty="0">
                <a:latin typeface="Arial"/>
                <a:cs typeface="Arial"/>
              </a:rPr>
              <a:t>neither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20" dirty="0">
                <a:latin typeface="Arial"/>
                <a:cs typeface="Arial"/>
              </a:rPr>
              <a:t>begin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approach this </a:t>
            </a:r>
            <a:r>
              <a:rPr sz="1250" spc="40" dirty="0">
                <a:latin typeface="Arial"/>
                <a:cs typeface="Arial"/>
              </a:rPr>
              <a:t>“ideal” </a:t>
            </a:r>
            <a:r>
              <a:rPr sz="1250" spc="30" dirty="0">
                <a:latin typeface="Arial"/>
                <a:cs typeface="Arial"/>
              </a:rPr>
              <a:t>form of </a:t>
            </a:r>
            <a:r>
              <a:rPr sz="1250" spc="20" dirty="0">
                <a:latin typeface="Arial"/>
                <a:cs typeface="Arial"/>
              </a:rPr>
              <a:t>concurrency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-20" dirty="0">
                <a:latin typeface="Arial"/>
                <a:cs typeface="Arial"/>
              </a:rPr>
              <a:t>I </a:t>
            </a:r>
            <a:r>
              <a:rPr sz="1250" spc="30" dirty="0">
                <a:latin typeface="Arial"/>
                <a:cs typeface="Arial"/>
              </a:rPr>
              <a:t>showed</a:t>
            </a:r>
            <a:r>
              <a:rPr sz="1250" spc="-18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earlier.  </a:t>
            </a:r>
            <a:r>
              <a:rPr sz="1250" spc="15" dirty="0">
                <a:latin typeface="Arial"/>
                <a:cs typeface="Arial"/>
              </a:rPr>
              <a:t>What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-5" dirty="0">
                <a:latin typeface="Arial"/>
                <a:cs typeface="Arial"/>
              </a:rPr>
              <a:t>really </a:t>
            </a:r>
            <a:r>
              <a:rPr sz="1250" spc="30" dirty="0">
                <a:latin typeface="Arial"/>
                <a:cs typeface="Arial"/>
              </a:rPr>
              <a:t>want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system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20" dirty="0">
                <a:latin typeface="Arial"/>
                <a:cs typeface="Arial"/>
              </a:rPr>
              <a:t>tasks can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0" dirty="0">
                <a:latin typeface="Arial"/>
                <a:cs typeface="Arial"/>
              </a:rPr>
              <a:t>through </a:t>
            </a:r>
            <a:r>
              <a:rPr sz="1250" spc="10" dirty="0">
                <a:latin typeface="Arial"/>
                <a:cs typeface="Arial"/>
              </a:rPr>
              <a:t>their </a:t>
            </a:r>
            <a:r>
              <a:rPr sz="1250" spc="20" dirty="0">
                <a:latin typeface="Arial"/>
                <a:cs typeface="Arial"/>
              </a:rPr>
              <a:t>critical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phases,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only </a:t>
            </a:r>
            <a:r>
              <a:rPr sz="1250" spc="35" dirty="0">
                <a:latin typeface="Arial"/>
                <a:cs typeface="Arial"/>
              </a:rPr>
              <a:t>switch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next task </a:t>
            </a:r>
            <a:r>
              <a:rPr sz="1250" spc="25" dirty="0">
                <a:latin typeface="Arial"/>
                <a:cs typeface="Arial"/>
              </a:rPr>
              <a:t>once </a:t>
            </a:r>
            <a:r>
              <a:rPr sz="1250" spc="15" dirty="0">
                <a:latin typeface="Arial"/>
                <a:cs typeface="Arial"/>
              </a:rPr>
              <a:t>they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20" dirty="0">
                <a:latin typeface="Arial"/>
                <a:cs typeface="Arial"/>
              </a:rPr>
              <a:t>waiting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external</a:t>
            </a:r>
            <a:r>
              <a:rPr sz="1250" spc="-15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requests.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0" y="2240844"/>
            <a:ext cx="384238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80" dirty="0"/>
              <a:t>Cooperative</a:t>
            </a:r>
            <a:r>
              <a:rPr spc="-475" dirty="0"/>
              <a:t> </a:t>
            </a:r>
            <a:r>
              <a:rPr spc="-535" dirty="0"/>
              <a:t>Multitasking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80910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called </a:t>
            </a:r>
            <a:r>
              <a:rPr sz="1250" spc="20" dirty="0">
                <a:latin typeface="Arial"/>
                <a:cs typeface="Arial"/>
              </a:rPr>
              <a:t>cooperative multitasking, and </a:t>
            </a:r>
            <a:r>
              <a:rPr sz="1250" spc="45" dirty="0">
                <a:latin typeface="Arial"/>
                <a:cs typeface="Arial"/>
              </a:rPr>
              <a:t>it's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simple and </a:t>
            </a:r>
            <a:r>
              <a:rPr sz="1250" spc="10" dirty="0">
                <a:latin typeface="Arial"/>
                <a:cs typeface="Arial"/>
              </a:rPr>
              <a:t>inexpensive </a:t>
            </a:r>
            <a:r>
              <a:rPr sz="1250" spc="30" dirty="0">
                <a:latin typeface="Arial"/>
                <a:cs typeface="Arial"/>
              </a:rPr>
              <a:t>form of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concurrency.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-20" dirty="0">
                <a:latin typeface="Arial"/>
                <a:cs typeface="Arial"/>
              </a:rPr>
              <a:t>tradeoﬀ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5" dirty="0">
                <a:latin typeface="Arial"/>
                <a:cs typeface="Arial"/>
              </a:rPr>
              <a:t>depends on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task being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well-mannered,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cooperating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other tasks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0" dirty="0">
                <a:latin typeface="Arial"/>
                <a:cs typeface="Arial"/>
              </a:rPr>
              <a:t>CPU </a:t>
            </a:r>
            <a:r>
              <a:rPr sz="1250" spc="20" dirty="0">
                <a:latin typeface="Arial"/>
                <a:cs typeface="Arial"/>
              </a:rPr>
              <a:t>time and </a:t>
            </a:r>
            <a:r>
              <a:rPr sz="1250" spc="5" dirty="0">
                <a:latin typeface="Arial"/>
                <a:cs typeface="Arial"/>
              </a:rPr>
              <a:t>shared</a:t>
            </a:r>
            <a:r>
              <a:rPr sz="1250" spc="-13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resources.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25" dirty="0">
                <a:latin typeface="Arial"/>
                <a:cs typeface="Arial"/>
              </a:rPr>
              <a:t>application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25" dirty="0">
                <a:latin typeface="Arial"/>
                <a:cs typeface="Arial"/>
              </a:rPr>
              <a:t>we control </a:t>
            </a:r>
            <a:r>
              <a:rPr sz="1250" spc="10" dirty="0">
                <a:latin typeface="Arial"/>
                <a:cs typeface="Arial"/>
              </a:rPr>
              <a:t>everything,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major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wins.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39980" y="1593735"/>
            <a:ext cx="1336675" cy="334010"/>
            <a:chOff x="5839980" y="1593735"/>
            <a:chExt cx="1336675" cy="334010"/>
          </a:xfrm>
        </p:grpSpPr>
        <p:sp>
          <p:nvSpPr>
            <p:cNvPr id="4" name="object 4"/>
            <p:cNvSpPr/>
            <p:nvPr/>
          </p:nvSpPr>
          <p:spPr>
            <a:xfrm>
              <a:off x="5839981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75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75" y="333971"/>
                  </a:lnTo>
                  <a:lnTo>
                    <a:pt x="334175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28" y="333971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74155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70739" y="15937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65949" y="15937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39980" y="2096321"/>
            <a:ext cx="1336675" cy="334010"/>
            <a:chOff x="5839980" y="2096321"/>
            <a:chExt cx="1336675" cy="334010"/>
          </a:xfrm>
        </p:grpSpPr>
        <p:sp>
          <p:nvSpPr>
            <p:cNvPr id="9" name="object 9"/>
            <p:cNvSpPr/>
            <p:nvPr/>
          </p:nvSpPr>
          <p:spPr>
            <a:xfrm>
              <a:off x="5839981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4747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5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7160" y="209632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65949" y="209632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839980" y="2598911"/>
            <a:ext cx="1336675" cy="334010"/>
            <a:chOff x="5839980" y="2598911"/>
            <a:chExt cx="1336675" cy="334010"/>
          </a:xfrm>
        </p:grpSpPr>
        <p:sp>
          <p:nvSpPr>
            <p:cNvPr id="14" name="object 14"/>
            <p:cNvSpPr/>
            <p:nvPr/>
          </p:nvSpPr>
          <p:spPr>
            <a:xfrm>
              <a:off x="5839981" y="259891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5919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53671" y="259891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65949" y="259891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9980" y="3101501"/>
            <a:ext cx="1336675" cy="334010"/>
            <a:chOff x="5839980" y="3101501"/>
            <a:chExt cx="1336675" cy="334010"/>
          </a:xfrm>
        </p:grpSpPr>
        <p:sp>
          <p:nvSpPr>
            <p:cNvPr id="19" name="object 19"/>
            <p:cNvSpPr/>
            <p:nvPr/>
          </p:nvSpPr>
          <p:spPr>
            <a:xfrm>
              <a:off x="583998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35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35" y="333959"/>
                  </a:lnTo>
                  <a:lnTo>
                    <a:pt x="534835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202613" y="0"/>
                  </a:lnTo>
                  <a:lnTo>
                    <a:pt x="1202613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74815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74460" y="310150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65949" y="310150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5600" y="5048910"/>
            <a:ext cx="941387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-5" dirty="0">
                <a:latin typeface="Arial"/>
                <a:cs typeface="Arial"/>
              </a:rPr>
              <a:t>In </a:t>
            </a:r>
            <a:r>
              <a:rPr sz="1250" spc="25" dirty="0">
                <a:latin typeface="Arial"/>
                <a:cs typeface="Arial"/>
              </a:rPr>
              <a:t>practice,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means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10" dirty="0">
                <a:latin typeface="Arial"/>
                <a:cs typeface="Arial"/>
              </a:rPr>
              <a:t>needs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either </a:t>
            </a:r>
            <a:r>
              <a:rPr sz="1250" spc="25" dirty="0">
                <a:latin typeface="Arial"/>
                <a:cs typeface="Arial"/>
              </a:rPr>
              <a:t>complete, </a:t>
            </a:r>
            <a:r>
              <a:rPr sz="1250" spc="30" dirty="0">
                <a:latin typeface="Arial"/>
                <a:cs typeface="Arial"/>
              </a:rPr>
              <a:t>&lt;click&gt; </a:t>
            </a:r>
            <a:r>
              <a:rPr sz="1250" spc="20" dirty="0">
                <a:latin typeface="Arial"/>
                <a:cs typeface="Arial"/>
              </a:rPr>
              <a:t>or explicitly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25" dirty="0">
                <a:latin typeface="Arial"/>
                <a:cs typeface="Arial"/>
              </a:rPr>
              <a:t>control </a:t>
            </a:r>
            <a:r>
              <a:rPr sz="1250" spc="15" dirty="0">
                <a:latin typeface="Arial"/>
                <a:cs typeface="Arial"/>
              </a:rPr>
              <a:t>before another </a:t>
            </a:r>
            <a:r>
              <a:rPr sz="1250" spc="20" dirty="0">
                <a:latin typeface="Arial"/>
                <a:cs typeface="Arial"/>
              </a:rPr>
              <a:t>task can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execute.  </a:t>
            </a:r>
            <a:r>
              <a:rPr sz="1250" spc="-10" dirty="0">
                <a:latin typeface="Arial"/>
                <a:cs typeface="Arial"/>
              </a:rPr>
              <a:t>The </a:t>
            </a:r>
            <a:r>
              <a:rPr sz="1250" spc="25" dirty="0">
                <a:latin typeface="Arial"/>
                <a:cs typeface="Arial"/>
              </a:rPr>
              <a:t>obvious </a:t>
            </a:r>
            <a:r>
              <a:rPr sz="1250" spc="30" dirty="0">
                <a:latin typeface="Arial"/>
                <a:cs typeface="Arial"/>
              </a:rPr>
              <a:t>points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25" dirty="0">
                <a:latin typeface="Arial"/>
                <a:cs typeface="Arial"/>
              </a:rPr>
              <a:t>control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5" dirty="0">
                <a:latin typeface="Arial"/>
                <a:cs typeface="Arial"/>
              </a:rPr>
              <a:t>is ready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wait on </a:t>
            </a:r>
            <a:r>
              <a:rPr sz="1250" spc="10" dirty="0">
                <a:latin typeface="Arial"/>
                <a:cs typeface="Arial"/>
              </a:rPr>
              <a:t>external</a:t>
            </a:r>
            <a:r>
              <a:rPr sz="1250" spc="-18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requests,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15" dirty="0">
                <a:latin typeface="Arial"/>
                <a:cs typeface="Arial"/>
              </a:rPr>
              <a:t>because </a:t>
            </a:r>
            <a:r>
              <a:rPr sz="1250" dirty="0">
                <a:latin typeface="Arial"/>
                <a:cs typeface="Arial"/>
              </a:rPr>
              <a:t>there’s </a:t>
            </a:r>
            <a:r>
              <a:rPr sz="1250" spc="25" dirty="0">
                <a:latin typeface="Arial"/>
                <a:cs typeface="Arial"/>
              </a:rPr>
              <a:t>nothing </a:t>
            </a:r>
            <a:r>
              <a:rPr sz="1250" spc="20" dirty="0">
                <a:latin typeface="Arial"/>
                <a:cs typeface="Arial"/>
              </a:rPr>
              <a:t>this task can </a:t>
            </a:r>
            <a:r>
              <a:rPr sz="1250" spc="45" dirty="0">
                <a:latin typeface="Arial"/>
                <a:cs typeface="Arial"/>
              </a:rPr>
              <a:t>do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otherwise.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144" y="3810000"/>
            <a:ext cx="14478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59001" y="228600"/>
            <a:ext cx="8305800" cy="541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5574" y="7198620"/>
            <a:ext cx="7572026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5" dirty="0">
                <a:latin typeface="Arial"/>
                <a:cs typeface="Arial"/>
              </a:rPr>
              <a:t>When </a:t>
            </a:r>
            <a:r>
              <a:rPr sz="2800" spc="30" dirty="0">
                <a:latin typeface="Arial"/>
                <a:cs typeface="Arial"/>
              </a:rPr>
              <a:t>it </a:t>
            </a:r>
            <a:r>
              <a:rPr sz="2800" spc="20" dirty="0">
                <a:latin typeface="Arial"/>
                <a:cs typeface="Arial"/>
              </a:rPr>
              <a:t>gets </a:t>
            </a:r>
            <a:r>
              <a:rPr sz="2800" spc="45" dirty="0">
                <a:latin typeface="Arial"/>
                <a:cs typeface="Arial"/>
              </a:rPr>
              <a:t>to </a:t>
            </a:r>
            <a:r>
              <a:rPr sz="2800" spc="-10" dirty="0">
                <a:latin typeface="Arial"/>
                <a:cs typeface="Arial"/>
              </a:rPr>
              <a:t>a </a:t>
            </a:r>
            <a:r>
              <a:rPr sz="2800" spc="25" dirty="0">
                <a:latin typeface="Arial"/>
                <a:cs typeface="Arial"/>
              </a:rPr>
              <a:t>function </a:t>
            </a:r>
            <a:r>
              <a:rPr sz="2800" spc="10" dirty="0">
                <a:latin typeface="Arial"/>
                <a:cs typeface="Arial"/>
              </a:rPr>
              <a:t>call, </a:t>
            </a:r>
            <a:r>
              <a:rPr sz="2800" spc="15" dirty="0">
                <a:latin typeface="Arial"/>
                <a:cs typeface="Arial"/>
              </a:rPr>
              <a:t>the runtime </a:t>
            </a:r>
            <a:r>
              <a:rPr sz="2800" spc="40" dirty="0">
                <a:latin typeface="Arial"/>
                <a:cs typeface="Arial"/>
              </a:rPr>
              <a:t>“pauses” </a:t>
            </a:r>
            <a:r>
              <a:rPr sz="2800" spc="15" dirty="0">
                <a:latin typeface="Arial"/>
                <a:cs typeface="Arial"/>
              </a:rPr>
              <a:t>the current </a:t>
            </a:r>
            <a:r>
              <a:rPr sz="2800" spc="20" dirty="0">
                <a:latin typeface="Arial"/>
                <a:cs typeface="Arial"/>
              </a:rPr>
              <a:t>function’s execution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…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8425" y="3268878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88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78" y="12339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8425" y="2550960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81"/>
                </a:lnTo>
                <a:lnTo>
                  <a:pt x="4" y="233856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6"/>
                </a:lnTo>
                <a:lnTo>
                  <a:pt x="614970" y="52381"/>
                </a:lnTo>
                <a:lnTo>
                  <a:pt x="602678" y="12345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8425" y="2192007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45"/>
                </a:lnTo>
                <a:lnTo>
                  <a:pt x="0" y="52376"/>
                </a:lnTo>
                <a:lnTo>
                  <a:pt x="4" y="233851"/>
                </a:lnTo>
                <a:lnTo>
                  <a:pt x="12288" y="273886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6"/>
                </a:lnTo>
                <a:lnTo>
                  <a:pt x="602678" y="12345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8425" y="1833054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12288" y="12339"/>
                </a:lnTo>
                <a:lnTo>
                  <a:pt x="0" y="52375"/>
                </a:lnTo>
                <a:lnTo>
                  <a:pt x="4" y="233851"/>
                </a:lnTo>
                <a:lnTo>
                  <a:pt x="12288" y="273881"/>
                </a:lnTo>
                <a:lnTo>
                  <a:pt x="52326" y="286182"/>
                </a:lnTo>
                <a:lnTo>
                  <a:pt x="64682" y="286232"/>
                </a:lnTo>
                <a:lnTo>
                  <a:pt x="550000" y="286232"/>
                </a:lnTo>
                <a:lnTo>
                  <a:pt x="588278" y="283057"/>
                </a:lnTo>
                <a:lnTo>
                  <a:pt x="613685" y="251933"/>
                </a:lnTo>
                <a:lnTo>
                  <a:pt x="614974" y="233851"/>
                </a:lnTo>
                <a:lnTo>
                  <a:pt x="614970" y="52375"/>
                </a:lnTo>
                <a:lnTo>
                  <a:pt x="602678" y="12339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8425" y="1474101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19" y="395"/>
                </a:lnTo>
                <a:lnTo>
                  <a:pt x="34243" y="1334"/>
                </a:lnTo>
                <a:lnTo>
                  <a:pt x="26684" y="3162"/>
                </a:lnTo>
                <a:lnTo>
                  <a:pt x="1284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88" y="273881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78" y="283057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78" y="12338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3D45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8425" y="2909925"/>
            <a:ext cx="615315" cy="286385"/>
          </a:xfrm>
          <a:custGeom>
            <a:avLst/>
            <a:gdLst/>
            <a:ahLst/>
            <a:cxnLst/>
            <a:rect l="l" t="t" r="r" b="b"/>
            <a:pathLst>
              <a:path w="615314" h="286385">
                <a:moveTo>
                  <a:pt x="550292" y="0"/>
                </a:moveTo>
                <a:lnTo>
                  <a:pt x="64974" y="0"/>
                </a:lnTo>
                <a:lnTo>
                  <a:pt x="52449" y="49"/>
                </a:lnTo>
                <a:lnTo>
                  <a:pt x="42519" y="395"/>
                </a:lnTo>
                <a:lnTo>
                  <a:pt x="34243" y="1334"/>
                </a:lnTo>
                <a:lnTo>
                  <a:pt x="26684" y="3162"/>
                </a:lnTo>
                <a:lnTo>
                  <a:pt x="1284" y="34286"/>
                </a:lnTo>
                <a:lnTo>
                  <a:pt x="0" y="52368"/>
                </a:lnTo>
                <a:lnTo>
                  <a:pt x="4" y="233843"/>
                </a:lnTo>
                <a:lnTo>
                  <a:pt x="12288" y="273880"/>
                </a:lnTo>
                <a:lnTo>
                  <a:pt x="52326" y="286170"/>
                </a:lnTo>
                <a:lnTo>
                  <a:pt x="64682" y="286219"/>
                </a:lnTo>
                <a:lnTo>
                  <a:pt x="550000" y="286219"/>
                </a:lnTo>
                <a:lnTo>
                  <a:pt x="588278" y="283044"/>
                </a:lnTo>
                <a:lnTo>
                  <a:pt x="613685" y="251926"/>
                </a:lnTo>
                <a:lnTo>
                  <a:pt x="614974" y="233843"/>
                </a:lnTo>
                <a:lnTo>
                  <a:pt x="614970" y="52368"/>
                </a:lnTo>
                <a:lnTo>
                  <a:pt x="602678" y="12338"/>
                </a:lnTo>
                <a:lnTo>
                  <a:pt x="562648" y="49"/>
                </a:lnTo>
                <a:lnTo>
                  <a:pt x="550292" y="0"/>
                </a:lnTo>
                <a:close/>
              </a:path>
            </a:pathLst>
          </a:custGeom>
          <a:solidFill>
            <a:srgbClr val="808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2576" y="1474101"/>
            <a:ext cx="1576352" cy="208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2112" y="1753908"/>
            <a:ext cx="1159446" cy="152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44531" y="1593735"/>
            <a:ext cx="1336675" cy="334010"/>
            <a:chOff x="3744531" y="1593735"/>
            <a:chExt cx="1336675" cy="334010"/>
          </a:xfrm>
        </p:grpSpPr>
        <p:sp>
          <p:nvSpPr>
            <p:cNvPr id="12" name="object 12"/>
            <p:cNvSpPr/>
            <p:nvPr/>
          </p:nvSpPr>
          <p:spPr>
            <a:xfrm>
              <a:off x="3744531" y="159373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75" y="0"/>
                  </a:moveTo>
                  <a:lnTo>
                    <a:pt x="0" y="0"/>
                  </a:lnTo>
                  <a:lnTo>
                    <a:pt x="0" y="333971"/>
                  </a:lnTo>
                  <a:lnTo>
                    <a:pt x="334175" y="333971"/>
                  </a:lnTo>
                  <a:lnTo>
                    <a:pt x="334175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001953" y="0"/>
                  </a:lnTo>
                  <a:lnTo>
                    <a:pt x="1001953" y="333971"/>
                  </a:lnTo>
                  <a:lnTo>
                    <a:pt x="1336141" y="333971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78706" y="159373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71"/>
                  </a:lnTo>
                  <a:lnTo>
                    <a:pt x="0" y="33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5290" y="15937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0513" y="15937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744531" y="2096321"/>
            <a:ext cx="1336675" cy="334010"/>
            <a:chOff x="3744531" y="2096321"/>
            <a:chExt cx="1336675" cy="334010"/>
          </a:xfrm>
        </p:grpSpPr>
        <p:sp>
          <p:nvSpPr>
            <p:cNvPr id="17" name="object 17"/>
            <p:cNvSpPr/>
            <p:nvPr/>
          </p:nvSpPr>
          <p:spPr>
            <a:xfrm>
              <a:off x="3744531" y="2096325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9476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94767" y="333959"/>
                  </a:lnTo>
                  <a:lnTo>
                    <a:pt x="19476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196975" y="0"/>
                  </a:lnTo>
                  <a:lnTo>
                    <a:pt x="1196975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39298" y="2096325"/>
              <a:ext cx="1002665" cy="334010"/>
            </a:xfrm>
            <a:custGeom>
              <a:avLst/>
              <a:gdLst/>
              <a:ahLst/>
              <a:cxnLst/>
              <a:rect l="l" t="t" r="r" b="b"/>
              <a:pathLst>
                <a:path w="1002664" h="334010">
                  <a:moveTo>
                    <a:pt x="0" y="0"/>
                  </a:moveTo>
                  <a:lnTo>
                    <a:pt x="1002207" y="0"/>
                  </a:lnTo>
                  <a:lnTo>
                    <a:pt x="1002207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41711" y="209632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70513" y="209632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744531" y="2598911"/>
            <a:ext cx="1336675" cy="334010"/>
            <a:chOff x="3744531" y="2598911"/>
            <a:chExt cx="1336675" cy="334010"/>
          </a:xfrm>
        </p:grpSpPr>
        <p:sp>
          <p:nvSpPr>
            <p:cNvPr id="22" name="object 22"/>
            <p:cNvSpPr/>
            <p:nvPr/>
          </p:nvSpPr>
          <p:spPr>
            <a:xfrm>
              <a:off x="3744531" y="259891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115938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115938" y="333959"/>
                  </a:lnTo>
                  <a:lnTo>
                    <a:pt x="115938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950671" y="0"/>
                  </a:lnTo>
                  <a:lnTo>
                    <a:pt x="950671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60469" y="2598915"/>
              <a:ext cx="835025" cy="334010"/>
            </a:xfrm>
            <a:custGeom>
              <a:avLst/>
              <a:gdLst/>
              <a:ahLst/>
              <a:cxnLst/>
              <a:rect l="l" t="t" r="r" b="b"/>
              <a:pathLst>
                <a:path w="835025" h="334010">
                  <a:moveTo>
                    <a:pt x="0" y="0"/>
                  </a:moveTo>
                  <a:lnTo>
                    <a:pt x="834732" y="0"/>
                  </a:lnTo>
                  <a:lnTo>
                    <a:pt x="834732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58221" y="259891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70513" y="259891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744531" y="3101501"/>
            <a:ext cx="1336675" cy="334010"/>
            <a:chOff x="3744531" y="3101501"/>
            <a:chExt cx="1336675" cy="334010"/>
          </a:xfrm>
        </p:grpSpPr>
        <p:sp>
          <p:nvSpPr>
            <p:cNvPr id="27" name="object 27"/>
            <p:cNvSpPr/>
            <p:nvPr/>
          </p:nvSpPr>
          <p:spPr>
            <a:xfrm>
              <a:off x="3744531" y="3101504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534847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534847" y="333959"/>
                  </a:lnTo>
                  <a:lnTo>
                    <a:pt x="534847" y="0"/>
                  </a:lnTo>
                  <a:close/>
                </a:path>
                <a:path w="1336675" h="334010">
                  <a:moveTo>
                    <a:pt x="1336141" y="0"/>
                  </a:moveTo>
                  <a:lnTo>
                    <a:pt x="1202613" y="0"/>
                  </a:lnTo>
                  <a:lnTo>
                    <a:pt x="1202613" y="333959"/>
                  </a:lnTo>
                  <a:lnTo>
                    <a:pt x="1336141" y="333959"/>
                  </a:lnTo>
                  <a:lnTo>
                    <a:pt x="1336141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79379" y="3101505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65" y="0"/>
                  </a:lnTo>
                  <a:lnTo>
                    <a:pt x="667765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79011" y="310150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70513" y="3101501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5600" y="5048910"/>
            <a:ext cx="62877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Once </a:t>
            </a:r>
            <a:r>
              <a:rPr sz="1250" spc="25" dirty="0">
                <a:latin typeface="Arial"/>
                <a:cs typeface="Arial"/>
              </a:rPr>
              <a:t>we get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dirty="0">
                <a:latin typeface="Arial"/>
                <a:cs typeface="Arial"/>
              </a:rPr>
              <a:t>level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5" dirty="0">
                <a:latin typeface="Arial"/>
                <a:cs typeface="Arial"/>
              </a:rPr>
              <a:t>control </a:t>
            </a:r>
            <a:r>
              <a:rPr sz="1250" spc="20" dirty="0">
                <a:latin typeface="Arial"/>
                <a:cs typeface="Arial"/>
              </a:rPr>
              <a:t>from our task, and can </a:t>
            </a:r>
            <a:r>
              <a:rPr sz="1250" spc="15" dirty="0">
                <a:latin typeface="Arial"/>
                <a:cs typeface="Arial"/>
              </a:rPr>
              <a:t>schedule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10" dirty="0">
                <a:latin typeface="Arial"/>
                <a:cs typeface="Arial"/>
              </a:rPr>
              <a:t>more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optimally, 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make </a:t>
            </a:r>
            <a:r>
              <a:rPr sz="1250" spc="25" dirty="0">
                <a:latin typeface="Arial"/>
                <a:cs typeface="Arial"/>
              </a:rPr>
              <a:t>better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5" dirty="0">
                <a:latin typeface="Arial"/>
                <a:cs typeface="Arial"/>
              </a:rPr>
              <a:t>resources,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20" dirty="0">
                <a:latin typeface="Arial"/>
                <a:cs typeface="Arial"/>
              </a:rPr>
              <a:t>our tasks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one</a:t>
            </a:r>
            <a:r>
              <a:rPr sz="1250" spc="-14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thread,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20" dirty="0">
                <a:latin typeface="Arial"/>
                <a:cs typeface="Arial"/>
              </a:rPr>
              <a:t>process. </a:t>
            </a:r>
            <a:r>
              <a:rPr sz="1250" spc="15" dirty="0">
                <a:latin typeface="Arial"/>
                <a:cs typeface="Arial"/>
              </a:rPr>
              <a:t>So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5" dirty="0">
                <a:latin typeface="Arial"/>
                <a:cs typeface="Arial"/>
              </a:rPr>
              <a:t>only </a:t>
            </a:r>
            <a:r>
              <a:rPr sz="1250" dirty="0">
                <a:latin typeface="Arial"/>
                <a:cs typeface="Arial"/>
              </a:rPr>
              <a:t>have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5" dirty="0">
                <a:latin typeface="Arial"/>
                <a:cs typeface="Arial"/>
              </a:rPr>
              <a:t>shared </a:t>
            </a:r>
            <a:r>
              <a:rPr sz="1250" spc="30" dirty="0">
                <a:latin typeface="Arial"/>
                <a:cs typeface="Arial"/>
              </a:rPr>
              <a:t>stack of </a:t>
            </a:r>
            <a:r>
              <a:rPr sz="1250" spc="10" dirty="0">
                <a:latin typeface="Arial"/>
                <a:cs typeface="Arial"/>
              </a:rPr>
              <a:t>calls,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one </a:t>
            </a:r>
            <a:r>
              <a:rPr sz="1250" spc="5" dirty="0">
                <a:latin typeface="Arial"/>
                <a:cs typeface="Arial"/>
              </a:rPr>
              <a:t>shared</a:t>
            </a:r>
            <a:r>
              <a:rPr sz="1250" spc="-9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heap.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05780" y="2486545"/>
            <a:ext cx="401320" cy="56515"/>
            <a:chOff x="5305780" y="2486545"/>
            <a:chExt cx="401320" cy="56515"/>
          </a:xfrm>
        </p:grpSpPr>
        <p:sp>
          <p:nvSpPr>
            <p:cNvPr id="4" name="object 4"/>
            <p:cNvSpPr/>
            <p:nvPr/>
          </p:nvSpPr>
          <p:spPr>
            <a:xfrm>
              <a:off x="5305780" y="2514600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>
                  <a:moveTo>
                    <a:pt x="0" y="0"/>
                  </a:moveTo>
                  <a:lnTo>
                    <a:pt x="344626" y="0"/>
                  </a:lnTo>
                  <a:lnTo>
                    <a:pt x="351305" y="0"/>
                  </a:lnTo>
                </a:path>
              </a:pathLst>
            </a:custGeom>
            <a:ln w="13358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0407" y="2486545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0" y="0"/>
                  </a:moveTo>
                  <a:lnTo>
                    <a:pt x="0" y="56108"/>
                  </a:lnTo>
                  <a:lnTo>
                    <a:pt x="56095" y="28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03914" y="1948305"/>
            <a:ext cx="334010" cy="317500"/>
            <a:chOff x="6003914" y="1948305"/>
            <a:chExt cx="334010" cy="317500"/>
          </a:xfrm>
        </p:grpSpPr>
        <p:sp>
          <p:nvSpPr>
            <p:cNvPr id="7" name="object 7"/>
            <p:cNvSpPr/>
            <p:nvPr/>
          </p:nvSpPr>
          <p:spPr>
            <a:xfrm>
              <a:off x="6010594" y="1954985"/>
              <a:ext cx="320675" cy="304165"/>
            </a:xfrm>
            <a:custGeom>
              <a:avLst/>
              <a:gdLst/>
              <a:ahLst/>
              <a:cxnLst/>
              <a:rect l="l" t="t" r="r" b="b"/>
              <a:pathLst>
                <a:path w="320675" h="304164">
                  <a:moveTo>
                    <a:pt x="223526" y="303605"/>
                  </a:moveTo>
                  <a:lnTo>
                    <a:pt x="264089" y="278992"/>
                  </a:lnTo>
                  <a:lnTo>
                    <a:pt x="294317" y="245013"/>
                  </a:lnTo>
                  <a:lnTo>
                    <a:pt x="313340" y="204499"/>
                  </a:lnTo>
                  <a:lnTo>
                    <a:pt x="320291" y="160285"/>
                  </a:lnTo>
                  <a:lnTo>
                    <a:pt x="314300" y="115203"/>
                  </a:lnTo>
                  <a:lnTo>
                    <a:pt x="294500" y="72085"/>
                  </a:lnTo>
                  <a:lnTo>
                    <a:pt x="263754" y="37152"/>
                  </a:lnTo>
                  <a:lnTo>
                    <a:pt x="226351" y="13449"/>
                  </a:lnTo>
                  <a:lnTo>
                    <a:pt x="184863" y="1044"/>
                  </a:lnTo>
                  <a:lnTo>
                    <a:pt x="141859" y="0"/>
                  </a:lnTo>
                  <a:lnTo>
                    <a:pt x="99912" y="10382"/>
                  </a:lnTo>
                  <a:lnTo>
                    <a:pt x="61593" y="32258"/>
                  </a:lnTo>
                  <a:lnTo>
                    <a:pt x="29474" y="65690"/>
                  </a:lnTo>
                  <a:lnTo>
                    <a:pt x="7524" y="108968"/>
                  </a:lnTo>
                  <a:lnTo>
                    <a:pt x="0" y="154676"/>
                  </a:lnTo>
                  <a:lnTo>
                    <a:pt x="5968" y="199796"/>
                  </a:lnTo>
                  <a:lnTo>
                    <a:pt x="24498" y="241311"/>
                  </a:lnTo>
                  <a:lnTo>
                    <a:pt x="54658" y="276200"/>
                  </a:lnTo>
                  <a:lnTo>
                    <a:pt x="60441" y="279570"/>
                  </a:lnTo>
                </a:path>
              </a:pathLst>
            </a:custGeom>
            <a:ln w="13358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51143" y="2206955"/>
              <a:ext cx="62865" cy="52705"/>
            </a:xfrm>
            <a:custGeom>
              <a:avLst/>
              <a:gdLst/>
              <a:ahLst/>
              <a:cxnLst/>
              <a:rect l="l" t="t" r="r" b="b"/>
              <a:pathLst>
                <a:path w="62864" h="52705">
                  <a:moveTo>
                    <a:pt x="28244" y="0"/>
                  </a:moveTo>
                  <a:lnTo>
                    <a:pt x="0" y="48475"/>
                  </a:lnTo>
                  <a:lnTo>
                    <a:pt x="62598" y="52476"/>
                  </a:lnTo>
                  <a:lnTo>
                    <a:pt x="28244" y="0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839980" y="2347616"/>
            <a:ext cx="1336675" cy="334010"/>
            <a:chOff x="5839980" y="2347616"/>
            <a:chExt cx="1336675" cy="334010"/>
          </a:xfrm>
        </p:grpSpPr>
        <p:sp>
          <p:nvSpPr>
            <p:cNvPr id="10" name="object 10"/>
            <p:cNvSpPr/>
            <p:nvPr/>
          </p:nvSpPr>
          <p:spPr>
            <a:xfrm>
              <a:off x="5839981" y="2347620"/>
              <a:ext cx="1336675" cy="334010"/>
            </a:xfrm>
            <a:custGeom>
              <a:avLst/>
              <a:gdLst/>
              <a:ahLst/>
              <a:cxnLst/>
              <a:rect l="l" t="t" r="r" b="b"/>
              <a:pathLst>
                <a:path w="1336675" h="334010">
                  <a:moveTo>
                    <a:pt x="334175" y="0"/>
                  </a:moveTo>
                  <a:lnTo>
                    <a:pt x="0" y="0"/>
                  </a:lnTo>
                  <a:lnTo>
                    <a:pt x="0" y="333959"/>
                  </a:lnTo>
                  <a:lnTo>
                    <a:pt x="334175" y="333959"/>
                  </a:lnTo>
                  <a:lnTo>
                    <a:pt x="334175" y="0"/>
                  </a:lnTo>
                  <a:close/>
                </a:path>
                <a:path w="1336675" h="334010">
                  <a:moveTo>
                    <a:pt x="1336128" y="0"/>
                  </a:moveTo>
                  <a:lnTo>
                    <a:pt x="1001953" y="0"/>
                  </a:lnTo>
                  <a:lnTo>
                    <a:pt x="1001953" y="333959"/>
                  </a:lnTo>
                  <a:lnTo>
                    <a:pt x="1336128" y="333959"/>
                  </a:lnTo>
                  <a:lnTo>
                    <a:pt x="1336128" y="0"/>
                  </a:lnTo>
                  <a:close/>
                </a:path>
              </a:pathLst>
            </a:custGeom>
            <a:solidFill>
              <a:srgbClr val="808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4155" y="2347620"/>
              <a:ext cx="668020" cy="334010"/>
            </a:xfrm>
            <a:custGeom>
              <a:avLst/>
              <a:gdLst/>
              <a:ahLst/>
              <a:cxnLst/>
              <a:rect l="l" t="t" r="r" b="b"/>
              <a:pathLst>
                <a:path w="668020" h="334010">
                  <a:moveTo>
                    <a:pt x="0" y="0"/>
                  </a:moveTo>
                  <a:lnTo>
                    <a:pt x="667778" y="0"/>
                  </a:lnTo>
                  <a:lnTo>
                    <a:pt x="667778" y="333959"/>
                  </a:lnTo>
                  <a:lnTo>
                    <a:pt x="0" y="33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0739" y="2347616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D99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5949" y="2347616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963"/>
                  </a:moveTo>
                  <a:lnTo>
                    <a:pt x="0" y="0"/>
                  </a:lnTo>
                </a:path>
              </a:pathLst>
            </a:custGeom>
            <a:ln w="20037">
              <a:solidFill>
                <a:srgbClr val="58B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51079" y="2514600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90">
                  <a:moveTo>
                    <a:pt x="0" y="0"/>
                  </a:moveTo>
                  <a:lnTo>
                    <a:pt x="344626" y="0"/>
                  </a:lnTo>
                  <a:lnTo>
                    <a:pt x="351305" y="0"/>
                  </a:lnTo>
                </a:path>
              </a:pathLst>
            </a:custGeom>
            <a:ln w="13358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5706" y="2486545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0"/>
                  </a:moveTo>
                  <a:lnTo>
                    <a:pt x="0" y="56108"/>
                  </a:lnTo>
                  <a:lnTo>
                    <a:pt x="56108" y="28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309573" y="2486545"/>
            <a:ext cx="401320" cy="56515"/>
            <a:chOff x="7309573" y="2486545"/>
            <a:chExt cx="401320" cy="56515"/>
          </a:xfrm>
        </p:grpSpPr>
        <p:sp>
          <p:nvSpPr>
            <p:cNvPr id="17" name="object 17"/>
            <p:cNvSpPr/>
            <p:nvPr/>
          </p:nvSpPr>
          <p:spPr>
            <a:xfrm>
              <a:off x="7309573" y="2514600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90">
                  <a:moveTo>
                    <a:pt x="0" y="0"/>
                  </a:moveTo>
                  <a:lnTo>
                    <a:pt x="344626" y="0"/>
                  </a:lnTo>
                  <a:lnTo>
                    <a:pt x="351305" y="0"/>
                  </a:lnTo>
                </a:path>
              </a:pathLst>
            </a:custGeom>
            <a:ln w="13358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54201" y="2486545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0"/>
                  </a:moveTo>
                  <a:lnTo>
                    <a:pt x="0" y="56108"/>
                  </a:lnTo>
                  <a:lnTo>
                    <a:pt x="56108" y="28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5600" y="5048910"/>
            <a:ext cx="682180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7485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So if </a:t>
            </a:r>
            <a:r>
              <a:rPr sz="1250" spc="25" dirty="0">
                <a:latin typeface="Arial"/>
                <a:cs typeface="Arial"/>
              </a:rPr>
              <a:t>we think </a:t>
            </a:r>
            <a:r>
              <a:rPr sz="1250" spc="30" dirty="0">
                <a:latin typeface="Arial"/>
                <a:cs typeface="Arial"/>
              </a:rPr>
              <a:t>about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build </a:t>
            </a:r>
            <a:r>
              <a:rPr sz="1250" spc="20" dirty="0">
                <a:latin typeface="Arial"/>
                <a:cs typeface="Arial"/>
              </a:rPr>
              <a:t>cooperative </a:t>
            </a:r>
            <a:r>
              <a:rPr sz="1250" spc="15" dirty="0">
                <a:latin typeface="Arial"/>
                <a:cs typeface="Arial"/>
              </a:rPr>
              <a:t>tasks,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30" dirty="0">
                <a:latin typeface="Arial"/>
                <a:cs typeface="Arial"/>
              </a:rPr>
              <a:t>come </a:t>
            </a:r>
            <a:r>
              <a:rPr sz="1250" spc="15" dirty="0">
                <a:latin typeface="Arial"/>
                <a:cs typeface="Arial"/>
              </a:rPr>
              <a:t>across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simple</a:t>
            </a:r>
            <a:r>
              <a:rPr sz="1250" spc="-20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solution.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25" dirty="0">
                <a:latin typeface="Arial"/>
                <a:cs typeface="Arial"/>
              </a:rPr>
              <a:t>build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30" dirty="0">
                <a:latin typeface="Arial"/>
                <a:cs typeface="Arial"/>
              </a:rPr>
              <a:t>follow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simple </a:t>
            </a:r>
            <a:r>
              <a:rPr sz="1250" spc="25" dirty="0">
                <a:latin typeface="Arial"/>
                <a:cs typeface="Arial"/>
              </a:rPr>
              <a:t>pattern: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&lt;click&gt;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15" dirty="0">
                <a:latin typeface="Arial"/>
                <a:cs typeface="Arial"/>
              </a:rPr>
              <a:t>make </a:t>
            </a:r>
            <a:r>
              <a:rPr sz="1250" spc="10" dirty="0">
                <a:latin typeface="Arial"/>
                <a:cs typeface="Arial"/>
              </a:rPr>
              <a:t>progress </a:t>
            </a:r>
            <a:r>
              <a:rPr sz="1250" spc="20" dirty="0">
                <a:latin typeface="Arial"/>
                <a:cs typeface="Arial"/>
              </a:rPr>
              <a:t>when possible,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10" dirty="0">
                <a:latin typeface="Arial"/>
                <a:cs typeface="Arial"/>
              </a:rPr>
              <a:t>it’s </a:t>
            </a:r>
            <a:r>
              <a:rPr sz="1250" spc="25" dirty="0">
                <a:latin typeface="Arial"/>
                <a:cs typeface="Arial"/>
              </a:rPr>
              <a:t>not,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5" dirty="0">
                <a:latin typeface="Arial"/>
                <a:cs typeface="Arial"/>
              </a:rPr>
              <a:t>eventually </a:t>
            </a:r>
            <a:r>
              <a:rPr sz="1250" spc="30" dirty="0">
                <a:latin typeface="Arial"/>
                <a:cs typeface="Arial"/>
              </a:rPr>
              <a:t>complete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return </a:t>
            </a:r>
            <a:r>
              <a:rPr sz="1250" spc="-10" dirty="0">
                <a:latin typeface="Arial"/>
                <a:cs typeface="Arial"/>
              </a:rPr>
              <a:t>a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84978" y="1668005"/>
            <a:ext cx="3246120" cy="1693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866890" cy="927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wanted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implement this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Python,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0" dirty="0">
                <a:latin typeface="Arial"/>
                <a:cs typeface="Arial"/>
              </a:rPr>
              <a:t>might </a:t>
            </a:r>
            <a:r>
              <a:rPr sz="1250" spc="20" dirty="0">
                <a:latin typeface="Arial"/>
                <a:cs typeface="Arial"/>
              </a:rPr>
              <a:t>start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20" dirty="0">
                <a:latin typeface="Arial"/>
                <a:cs typeface="Arial"/>
              </a:rPr>
              <a:t>something </a:t>
            </a:r>
            <a:r>
              <a:rPr sz="1250" spc="5" dirty="0">
                <a:latin typeface="Arial"/>
                <a:cs typeface="Arial"/>
              </a:rPr>
              <a:t>like</a:t>
            </a:r>
            <a:r>
              <a:rPr sz="1250" spc="-16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this.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just </a:t>
            </a:r>
            <a:r>
              <a:rPr sz="1250" spc="15" dirty="0">
                <a:latin typeface="Arial"/>
                <a:cs typeface="Arial"/>
              </a:rPr>
              <a:t>execute the </a:t>
            </a:r>
            <a:r>
              <a:rPr sz="1250" spc="-30" dirty="0">
                <a:latin typeface="Arial"/>
                <a:cs typeface="Arial"/>
              </a:rPr>
              <a:t>run()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dirty="0">
                <a:latin typeface="Arial"/>
                <a:cs typeface="Arial"/>
              </a:rPr>
              <a:t>repeatedly,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30" dirty="0">
                <a:latin typeface="Arial"/>
                <a:cs typeface="Arial"/>
              </a:rPr>
              <a:t>expect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0" dirty="0">
                <a:latin typeface="Arial"/>
                <a:cs typeface="Arial"/>
              </a:rPr>
              <a:t>return, </a:t>
            </a:r>
            <a:r>
              <a:rPr sz="1250" spc="20" dirty="0">
                <a:latin typeface="Arial"/>
                <a:cs typeface="Arial"/>
              </a:rPr>
              <a:t>or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yield,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spc="20" dirty="0">
                <a:latin typeface="Arial"/>
                <a:cs typeface="Arial"/>
              </a:rPr>
              <a:t>when </a:t>
            </a:r>
            <a:r>
              <a:rPr sz="1250" spc="45" dirty="0">
                <a:latin typeface="Arial"/>
                <a:cs typeface="Arial"/>
              </a:rPr>
              <a:t>it's </a:t>
            </a:r>
            <a:r>
              <a:rPr sz="1250" spc="35" dirty="0">
                <a:latin typeface="Arial"/>
                <a:cs typeface="Arial"/>
              </a:rPr>
              <a:t>most </a:t>
            </a:r>
            <a:r>
              <a:rPr sz="1250" spc="15" dirty="0">
                <a:latin typeface="Arial"/>
                <a:cs typeface="Arial"/>
              </a:rPr>
              <a:t>convenient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the individual </a:t>
            </a:r>
            <a:r>
              <a:rPr sz="1250" spc="20" dirty="0">
                <a:latin typeface="Arial"/>
                <a:cs typeface="Arial"/>
              </a:rPr>
              <a:t>task, and </a:t>
            </a:r>
            <a:r>
              <a:rPr sz="1250" spc="5" dirty="0">
                <a:latin typeface="Arial"/>
                <a:cs typeface="Arial"/>
              </a:rPr>
              <a:t>eventually </a:t>
            </a:r>
            <a:r>
              <a:rPr sz="1250" spc="15" dirty="0">
                <a:latin typeface="Arial"/>
                <a:cs typeface="Arial"/>
              </a:rPr>
              <a:t>set the </a:t>
            </a:r>
            <a:r>
              <a:rPr sz="1250" spc="5" dirty="0">
                <a:latin typeface="Arial"/>
                <a:cs typeface="Arial"/>
              </a:rPr>
              <a:t>ready </a:t>
            </a:r>
            <a:r>
              <a:rPr sz="1250" spc="25" dirty="0">
                <a:latin typeface="Arial"/>
                <a:cs typeface="Arial"/>
              </a:rPr>
              <a:t>attribute </a:t>
            </a:r>
            <a:r>
              <a:rPr sz="1250" spc="45" dirty="0">
                <a:latin typeface="Arial"/>
                <a:cs typeface="Arial"/>
              </a:rPr>
              <a:t>to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-30" dirty="0">
                <a:latin typeface="Arial"/>
                <a:cs typeface="Arial"/>
              </a:rPr>
              <a:t>True. 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30" dirty="0">
                <a:latin typeface="Arial"/>
                <a:cs typeface="Arial"/>
              </a:rPr>
              <a:t>point,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30" dirty="0">
                <a:latin typeface="Arial"/>
                <a:cs typeface="Arial"/>
              </a:rPr>
              <a:t>check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" dirty="0">
                <a:latin typeface="Arial"/>
                <a:cs typeface="Arial"/>
              </a:rPr>
              <a:t>final</a:t>
            </a:r>
            <a:r>
              <a:rPr sz="1250" spc="-16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8696" y="1292288"/>
            <a:ext cx="4618710" cy="2444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938009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07110">
              <a:lnSpc>
                <a:spcPct val="1200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For </a:t>
            </a:r>
            <a:r>
              <a:rPr sz="1250" spc="20" dirty="0">
                <a:latin typeface="Arial"/>
                <a:cs typeface="Arial"/>
              </a:rPr>
              <a:t>something </a:t>
            </a:r>
            <a:r>
              <a:rPr sz="1250" dirty="0">
                <a:latin typeface="Arial"/>
                <a:cs typeface="Arial"/>
              </a:rPr>
              <a:t>even </a:t>
            </a:r>
            <a:r>
              <a:rPr sz="1250" spc="10" dirty="0">
                <a:latin typeface="Arial"/>
                <a:cs typeface="Arial"/>
              </a:rPr>
              <a:t>more </a:t>
            </a:r>
            <a:r>
              <a:rPr sz="1250" spc="5" dirty="0">
                <a:latin typeface="Arial"/>
                <a:cs typeface="Arial"/>
              </a:rPr>
              <a:t>useless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30" dirty="0">
                <a:latin typeface="Arial"/>
                <a:cs typeface="Arial"/>
              </a:rPr>
              <a:t>own,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5" dirty="0">
                <a:latin typeface="Arial"/>
                <a:cs typeface="Arial"/>
              </a:rPr>
              <a:t>could </a:t>
            </a:r>
            <a:r>
              <a:rPr sz="1250" spc="20" dirty="0">
                <a:latin typeface="Arial"/>
                <a:cs typeface="Arial"/>
              </a:rPr>
              <a:t>implement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0" dirty="0">
                <a:latin typeface="Arial"/>
                <a:cs typeface="Arial"/>
              </a:rPr>
              <a:t>sleep </a:t>
            </a:r>
            <a:r>
              <a:rPr sz="1250" spc="20" dirty="0">
                <a:latin typeface="Arial"/>
                <a:cs typeface="Arial"/>
              </a:rPr>
              <a:t>task.  </a:t>
            </a:r>
            <a:r>
              <a:rPr sz="1250" dirty="0">
                <a:latin typeface="Arial"/>
                <a:cs typeface="Arial"/>
              </a:rPr>
              <a:t>Given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duration and </a:t>
            </a:r>
            <a:r>
              <a:rPr sz="1250" spc="5" dirty="0">
                <a:latin typeface="Arial"/>
                <a:cs typeface="Arial"/>
              </a:rPr>
              <a:t>final </a:t>
            </a:r>
            <a:r>
              <a:rPr sz="1250" dirty="0">
                <a:latin typeface="Arial"/>
                <a:cs typeface="Arial"/>
              </a:rPr>
              <a:t>value, every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0" dirty="0">
                <a:latin typeface="Arial"/>
                <a:cs typeface="Arial"/>
              </a:rPr>
              <a:t>this task,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30" dirty="0">
                <a:latin typeface="Arial"/>
                <a:cs typeface="Arial"/>
              </a:rPr>
              <a:t>check </a:t>
            </a:r>
            <a:r>
              <a:rPr sz="1250" spc="15" dirty="0">
                <a:latin typeface="Arial"/>
                <a:cs typeface="Arial"/>
              </a:rPr>
              <a:t>the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10"/>
              </a:spcBef>
            </a:pPr>
            <a:r>
              <a:rPr sz="1250" spc="15" dirty="0">
                <a:latin typeface="Arial"/>
                <a:cs typeface="Arial"/>
              </a:rPr>
              <a:t>Once enough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15" dirty="0">
                <a:latin typeface="Arial"/>
                <a:cs typeface="Arial"/>
              </a:rPr>
              <a:t>passed,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5" dirty="0">
                <a:latin typeface="Arial"/>
                <a:cs typeface="Arial"/>
              </a:rPr>
              <a:t>marks itself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-10" dirty="0">
                <a:latin typeface="Arial"/>
                <a:cs typeface="Arial"/>
              </a:rPr>
              <a:t>ready, </a:t>
            </a:r>
            <a:r>
              <a:rPr sz="1250" spc="20" dirty="0">
                <a:latin typeface="Arial"/>
                <a:cs typeface="Arial"/>
              </a:rPr>
              <a:t>indicating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 </a:t>
            </a:r>
            <a:r>
              <a:rPr sz="1250" spc="5" dirty="0">
                <a:latin typeface="Arial"/>
                <a:cs typeface="Arial"/>
              </a:rPr>
              <a:t>is available.  </a:t>
            </a: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20" dirty="0">
                <a:latin typeface="Arial"/>
                <a:cs typeface="Arial"/>
              </a:rPr>
              <a:t>its </a:t>
            </a:r>
            <a:r>
              <a:rPr sz="1250" spc="35" dirty="0">
                <a:latin typeface="Arial"/>
                <a:cs typeface="Arial"/>
              </a:rPr>
              <a:t>own </a:t>
            </a:r>
            <a:r>
              <a:rPr sz="1250" spc="25" dirty="0">
                <a:latin typeface="Arial"/>
                <a:cs typeface="Arial"/>
              </a:rPr>
              <a:t>isn’t </a:t>
            </a:r>
            <a:r>
              <a:rPr sz="1250" spc="10" dirty="0">
                <a:latin typeface="Arial"/>
                <a:cs typeface="Arial"/>
              </a:rPr>
              <a:t>useful,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0" dirty="0">
                <a:latin typeface="Arial"/>
                <a:cs typeface="Arial"/>
              </a:rPr>
              <a:t>want </a:t>
            </a:r>
            <a:r>
              <a:rPr sz="1250" spc="20" dirty="0">
                <a:latin typeface="Arial"/>
                <a:cs typeface="Arial"/>
              </a:rPr>
              <a:t>something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5" dirty="0">
                <a:latin typeface="Arial"/>
                <a:cs typeface="Arial"/>
              </a:rPr>
              <a:t>execute many </a:t>
            </a:r>
            <a:r>
              <a:rPr sz="1250" spc="20" dirty="0">
                <a:latin typeface="Arial"/>
                <a:cs typeface="Arial"/>
              </a:rPr>
              <a:t>tasks</a:t>
            </a:r>
            <a:r>
              <a:rPr sz="1250" spc="-13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concurrently.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3800" y="3997487"/>
            <a:ext cx="2009775" cy="2051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2888" y="3673449"/>
            <a:ext cx="2348230" cy="603885"/>
          </a:xfrm>
          <a:custGeom>
            <a:avLst/>
            <a:gdLst/>
            <a:ahLst/>
            <a:cxnLst/>
            <a:rect l="l" t="t" r="r" b="b"/>
            <a:pathLst>
              <a:path w="2348229" h="603885">
                <a:moveTo>
                  <a:pt x="0" y="0"/>
                </a:moveTo>
                <a:lnTo>
                  <a:pt x="2347683" y="0"/>
                </a:lnTo>
                <a:lnTo>
                  <a:pt x="2347683" y="603326"/>
                </a:lnTo>
                <a:lnTo>
                  <a:pt x="0" y="603326"/>
                </a:lnTo>
                <a:lnTo>
                  <a:pt x="0" y="0"/>
                </a:lnTo>
                <a:close/>
              </a:path>
            </a:pathLst>
          </a:custGeom>
          <a:solidFill>
            <a:srgbClr val="282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5104" y="941641"/>
            <a:ext cx="4885880" cy="3145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47509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What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30" dirty="0">
                <a:latin typeface="Arial"/>
                <a:cs typeface="Arial"/>
              </a:rPr>
              <a:t>want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dirty="0">
                <a:latin typeface="Arial"/>
                <a:cs typeface="Arial"/>
              </a:rPr>
              <a:t>an </a:t>
            </a:r>
            <a:r>
              <a:rPr sz="1250" spc="30" dirty="0">
                <a:latin typeface="Arial"/>
                <a:cs typeface="Arial"/>
              </a:rPr>
              <a:t>“event </a:t>
            </a:r>
            <a:r>
              <a:rPr sz="1250" spc="45" dirty="0">
                <a:latin typeface="Arial"/>
                <a:cs typeface="Arial"/>
              </a:rPr>
              <a:t>loop”.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dirty="0">
                <a:latin typeface="Arial"/>
                <a:cs typeface="Arial"/>
              </a:rPr>
              <a:t>as </a:t>
            </a:r>
            <a:r>
              <a:rPr sz="1250" spc="20" dirty="0">
                <a:latin typeface="Arial"/>
                <a:cs typeface="Arial"/>
              </a:rPr>
              <a:t>our framework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15" dirty="0">
                <a:latin typeface="Arial"/>
                <a:cs typeface="Arial"/>
              </a:rPr>
              <a:t>running </a:t>
            </a:r>
            <a:r>
              <a:rPr sz="1250" spc="20" dirty="0">
                <a:latin typeface="Arial"/>
                <a:cs typeface="Arial"/>
              </a:rPr>
              <a:t>our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tasks.  It takes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list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25" dirty="0">
                <a:latin typeface="Arial"/>
                <a:cs typeface="Arial"/>
              </a:rPr>
              <a:t>objects,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repeatedly calls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-30" dirty="0">
                <a:latin typeface="Arial"/>
                <a:cs typeface="Arial"/>
              </a:rPr>
              <a:t>run()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spc="25" dirty="0">
                <a:latin typeface="Arial"/>
                <a:cs typeface="Arial"/>
              </a:rPr>
              <a:t>on pending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tasks.</a:t>
            </a:r>
            <a:endParaRPr sz="1250">
              <a:latin typeface="Arial"/>
              <a:cs typeface="Arial"/>
            </a:endParaRPr>
          </a:p>
          <a:p>
            <a:pPr marL="12700" marR="421640">
              <a:lnSpc>
                <a:spcPts val="1800"/>
              </a:lnSpc>
              <a:spcBef>
                <a:spcPts val="10"/>
              </a:spcBef>
            </a:pPr>
            <a:r>
              <a:rPr sz="1250" dirty="0">
                <a:latin typeface="Arial"/>
                <a:cs typeface="Arial"/>
              </a:rPr>
              <a:t>As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15" dirty="0">
                <a:latin typeface="Arial"/>
                <a:cs typeface="Arial"/>
              </a:rPr>
              <a:t>marks itself </a:t>
            </a:r>
            <a:r>
              <a:rPr sz="1250" spc="-10" dirty="0">
                <a:latin typeface="Arial"/>
                <a:cs typeface="Arial"/>
              </a:rPr>
              <a:t>ready,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20" dirty="0">
                <a:latin typeface="Arial"/>
                <a:cs typeface="Arial"/>
              </a:rPr>
              <a:t>will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15" dirty="0">
                <a:latin typeface="Arial"/>
                <a:cs typeface="Arial"/>
              </a:rPr>
              <a:t>fewer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each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iteration.  Once </a:t>
            </a:r>
            <a:r>
              <a:rPr sz="1250" dirty="0">
                <a:latin typeface="Arial"/>
                <a:cs typeface="Arial"/>
              </a:rPr>
              <a:t>all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30" dirty="0">
                <a:latin typeface="Arial"/>
                <a:cs typeface="Arial"/>
              </a:rPr>
              <a:t>completed, it </a:t>
            </a:r>
            <a:r>
              <a:rPr sz="1250" spc="10" dirty="0">
                <a:latin typeface="Arial"/>
                <a:cs typeface="Arial"/>
              </a:rPr>
              <a:t>returns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list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5" dirty="0">
                <a:latin typeface="Arial"/>
                <a:cs typeface="Arial"/>
              </a:rPr>
              <a:t>final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results.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21505" y="1880384"/>
            <a:ext cx="5173345" cy="791845"/>
            <a:chOff x="3921505" y="1880384"/>
            <a:chExt cx="5173345" cy="791845"/>
          </a:xfrm>
        </p:grpSpPr>
        <p:sp>
          <p:nvSpPr>
            <p:cNvPr id="4" name="object 4"/>
            <p:cNvSpPr/>
            <p:nvPr/>
          </p:nvSpPr>
          <p:spPr>
            <a:xfrm>
              <a:off x="5028336" y="1973610"/>
              <a:ext cx="2962249" cy="487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21505" y="1880384"/>
              <a:ext cx="5173090" cy="7914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27627" y="2898340"/>
            <a:ext cx="1415999" cy="250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5600" y="5048910"/>
            <a:ext cx="693864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40" dirty="0">
                <a:latin typeface="Arial"/>
                <a:cs typeface="Arial"/>
              </a:rPr>
              <a:t>Now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0" dirty="0">
                <a:latin typeface="Arial"/>
                <a:cs typeface="Arial"/>
              </a:rPr>
              <a:t>create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number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tasks,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10" dirty="0">
                <a:latin typeface="Arial"/>
                <a:cs typeface="Arial"/>
              </a:rPr>
              <a:t>case ones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10" dirty="0">
                <a:latin typeface="Arial"/>
                <a:cs typeface="Arial"/>
              </a:rPr>
              <a:t>sleep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5" dirty="0">
                <a:latin typeface="Arial"/>
                <a:cs typeface="Arial"/>
              </a:rPr>
              <a:t>random amount </a:t>
            </a:r>
            <a:r>
              <a:rPr sz="1250" spc="30" dirty="0">
                <a:latin typeface="Arial"/>
                <a:cs typeface="Arial"/>
              </a:rPr>
              <a:t>of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  </a:t>
            </a:r>
            <a:r>
              <a:rPr sz="1250" spc="-45" dirty="0">
                <a:latin typeface="Arial"/>
                <a:cs typeface="Arial"/>
              </a:rPr>
              <a:t>We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then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20" dirty="0">
                <a:latin typeface="Arial"/>
                <a:cs typeface="Arial"/>
              </a:rPr>
              <a:t>our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0" dirty="0">
                <a:latin typeface="Arial"/>
                <a:cs typeface="Arial"/>
              </a:rPr>
              <a:t>these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tasks.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dirty="0">
                <a:latin typeface="Arial"/>
                <a:cs typeface="Arial"/>
              </a:rPr>
              <a:t>all </a:t>
            </a:r>
            <a:r>
              <a:rPr sz="1250" spc="15" dirty="0">
                <a:latin typeface="Arial"/>
                <a:cs typeface="Arial"/>
              </a:rPr>
              <a:t>ten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25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run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30" dirty="0">
                <a:latin typeface="Arial"/>
                <a:cs typeface="Arial"/>
              </a:rPr>
              <a:t>completion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&lt;click&gt;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results </a:t>
            </a:r>
            <a:r>
              <a:rPr sz="1250" spc="30" dirty="0">
                <a:latin typeface="Arial"/>
                <a:cs typeface="Arial"/>
              </a:rPr>
              <a:t>come </a:t>
            </a:r>
            <a:r>
              <a:rPr sz="1250" spc="35" dirty="0">
                <a:latin typeface="Arial"/>
                <a:cs typeface="Arial"/>
              </a:rPr>
              <a:t>back </a:t>
            </a:r>
            <a:r>
              <a:rPr sz="1250" spc="10" dirty="0">
                <a:latin typeface="Arial"/>
                <a:cs typeface="Arial"/>
              </a:rPr>
              <a:t>after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longest task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114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finished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27627" y="2898340"/>
            <a:ext cx="1415999" cy="250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6489" y="1878394"/>
            <a:ext cx="5356771" cy="731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6506209" cy="6985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5" dirty="0">
                <a:latin typeface="Arial"/>
                <a:cs typeface="Arial"/>
              </a:rPr>
              <a:t>if </a:t>
            </a:r>
            <a:r>
              <a:rPr sz="1250" spc="25" dirty="0">
                <a:latin typeface="Arial"/>
                <a:cs typeface="Arial"/>
              </a:rPr>
              <a:t>we </a:t>
            </a:r>
            <a:r>
              <a:rPr sz="1250" spc="10" dirty="0">
                <a:latin typeface="Arial"/>
                <a:cs typeface="Arial"/>
              </a:rPr>
              <a:t>give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thousand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10" dirty="0">
                <a:latin typeface="Arial"/>
                <a:cs typeface="Arial"/>
              </a:rPr>
              <a:t>these </a:t>
            </a:r>
            <a:r>
              <a:rPr sz="1250" spc="15" dirty="0">
                <a:latin typeface="Arial"/>
                <a:cs typeface="Arial"/>
              </a:rPr>
              <a:t>tasks,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&lt;click&gt;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50" dirty="0">
                <a:latin typeface="Arial"/>
                <a:cs typeface="Arial"/>
              </a:rPr>
              <a:t>even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dirty="0">
                <a:latin typeface="Arial"/>
                <a:cs typeface="Arial"/>
              </a:rPr>
              <a:t>naive </a:t>
            </a:r>
            <a:r>
              <a:rPr sz="1250" spc="10" dirty="0">
                <a:latin typeface="Arial"/>
                <a:cs typeface="Arial"/>
              </a:rPr>
              <a:t>event </a:t>
            </a:r>
            <a:r>
              <a:rPr sz="1250" spc="35" dirty="0">
                <a:latin typeface="Arial"/>
                <a:cs typeface="Arial"/>
              </a:rPr>
              <a:t>loop </a:t>
            </a:r>
            <a:r>
              <a:rPr sz="1250" spc="5" dirty="0">
                <a:latin typeface="Arial"/>
                <a:cs typeface="Arial"/>
              </a:rPr>
              <a:t>is </a:t>
            </a:r>
            <a:r>
              <a:rPr sz="1250" spc="15" dirty="0">
                <a:latin typeface="Arial"/>
                <a:cs typeface="Arial"/>
              </a:rPr>
              <a:t>still </a:t>
            </a:r>
            <a:r>
              <a:rPr sz="1250" spc="10" dirty="0">
                <a:latin typeface="Arial"/>
                <a:cs typeface="Arial"/>
              </a:rPr>
              <a:t>able </a:t>
            </a:r>
            <a:r>
              <a:rPr sz="1250" spc="30" dirty="0">
                <a:latin typeface="Arial"/>
                <a:cs typeface="Arial"/>
              </a:rPr>
              <a:t>complete </a:t>
            </a:r>
            <a:r>
              <a:rPr sz="1250" spc="25" dirty="0">
                <a:latin typeface="Arial"/>
                <a:cs typeface="Arial"/>
              </a:rPr>
              <a:t>them </a:t>
            </a:r>
            <a:r>
              <a:rPr sz="1250" spc="5" dirty="0">
                <a:latin typeface="Arial"/>
                <a:cs typeface="Arial"/>
              </a:rPr>
              <a:t>in less </a:t>
            </a:r>
            <a:r>
              <a:rPr sz="1250" spc="20" dirty="0">
                <a:latin typeface="Arial"/>
                <a:cs typeface="Arial"/>
              </a:rPr>
              <a:t>time </a:t>
            </a:r>
            <a:r>
              <a:rPr sz="1250" spc="15" dirty="0">
                <a:latin typeface="Arial"/>
                <a:cs typeface="Arial"/>
              </a:rPr>
              <a:t>than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35" dirty="0">
                <a:latin typeface="Arial"/>
                <a:cs typeface="Arial"/>
              </a:rPr>
              <a:t>would </a:t>
            </a:r>
            <a:r>
              <a:rPr sz="1250" dirty="0">
                <a:latin typeface="Arial"/>
                <a:cs typeface="Arial"/>
              </a:rPr>
              <a:t>have</a:t>
            </a:r>
            <a:r>
              <a:rPr sz="1250" spc="-13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taken 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spawn, </a:t>
            </a:r>
            <a:r>
              <a:rPr sz="1250" spc="10" dirty="0">
                <a:latin typeface="Arial"/>
                <a:cs typeface="Arial"/>
              </a:rPr>
              <a:t>run,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compile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10" dirty="0">
                <a:latin typeface="Arial"/>
                <a:cs typeface="Arial"/>
              </a:rPr>
              <a:t>results </a:t>
            </a:r>
            <a:r>
              <a:rPr sz="1250" spc="20" dirty="0">
                <a:latin typeface="Arial"/>
                <a:cs typeface="Arial"/>
              </a:rPr>
              <a:t>from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thousand </a:t>
            </a:r>
            <a:r>
              <a:rPr sz="1250" spc="15" dirty="0">
                <a:latin typeface="Arial"/>
                <a:cs typeface="Arial"/>
              </a:rPr>
              <a:t>threads </a:t>
            </a:r>
            <a:r>
              <a:rPr sz="1250" spc="20" dirty="0">
                <a:latin typeface="Arial"/>
                <a:cs typeface="Arial"/>
              </a:rPr>
              <a:t>or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processes.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84978" y="1668005"/>
            <a:ext cx="3246120" cy="1693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604139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96465">
              <a:lnSpc>
                <a:spcPct val="120000"/>
              </a:lnSpc>
              <a:spcBef>
                <a:spcPts val="95"/>
              </a:spcBef>
            </a:pPr>
            <a:r>
              <a:rPr sz="1250" spc="35" dirty="0">
                <a:latin typeface="Arial"/>
                <a:cs typeface="Arial"/>
              </a:rPr>
              <a:t>But </a:t>
            </a:r>
            <a:r>
              <a:rPr sz="1250" spc="20" dirty="0">
                <a:latin typeface="Arial"/>
                <a:cs typeface="Arial"/>
              </a:rPr>
              <a:t>this task implementation </a:t>
            </a:r>
            <a:r>
              <a:rPr sz="1250" spc="5" dirty="0">
                <a:latin typeface="Arial"/>
                <a:cs typeface="Arial"/>
              </a:rPr>
              <a:t>is ... </a:t>
            </a:r>
            <a:r>
              <a:rPr sz="1250" spc="20" dirty="0">
                <a:latin typeface="Arial"/>
                <a:cs typeface="Arial"/>
              </a:rPr>
              <a:t>lacking at </a:t>
            </a:r>
            <a:r>
              <a:rPr sz="1250" spc="25" dirty="0">
                <a:latin typeface="Arial"/>
                <a:cs typeface="Arial"/>
              </a:rPr>
              <a:t>best.  </a:t>
            </a:r>
            <a:r>
              <a:rPr sz="125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0" dirty="0">
                <a:latin typeface="Arial"/>
                <a:cs typeface="Arial"/>
              </a:rPr>
              <a:t>manually </a:t>
            </a:r>
            <a:r>
              <a:rPr sz="1250" spc="15" dirty="0">
                <a:latin typeface="Arial"/>
                <a:cs typeface="Arial"/>
              </a:rPr>
              <a:t>keep </a:t>
            </a:r>
            <a:r>
              <a:rPr sz="1250" spc="30" dirty="0">
                <a:latin typeface="Arial"/>
                <a:cs typeface="Arial"/>
              </a:rPr>
              <a:t>track of </a:t>
            </a:r>
            <a:r>
              <a:rPr sz="1250" spc="20" dirty="0">
                <a:latin typeface="Arial"/>
                <a:cs typeface="Arial"/>
              </a:rPr>
              <a:t>its</a:t>
            </a:r>
            <a:r>
              <a:rPr sz="1250" spc="-10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progress,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each </a:t>
            </a:r>
            <a:r>
              <a:rPr sz="1250" spc="20" dirty="0">
                <a:latin typeface="Arial"/>
                <a:cs typeface="Arial"/>
              </a:rPr>
              <a:t>task </a:t>
            </a:r>
            <a:r>
              <a:rPr sz="1250" spc="5" dirty="0">
                <a:latin typeface="Arial"/>
                <a:cs typeface="Arial"/>
              </a:rPr>
              <a:t>has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design its </a:t>
            </a:r>
            <a:r>
              <a:rPr sz="1250" spc="-30" dirty="0">
                <a:latin typeface="Arial"/>
                <a:cs typeface="Arial"/>
              </a:rPr>
              <a:t>run() </a:t>
            </a:r>
            <a:r>
              <a:rPr sz="1250" spc="30" dirty="0">
                <a:latin typeface="Arial"/>
                <a:cs typeface="Arial"/>
              </a:rPr>
              <a:t>method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start from </a:t>
            </a:r>
            <a:r>
              <a:rPr sz="1250" spc="15" dirty="0">
                <a:latin typeface="Arial"/>
                <a:cs typeface="Arial"/>
              </a:rPr>
              <a:t>the </a:t>
            </a:r>
            <a:r>
              <a:rPr sz="1250" spc="20" dirty="0">
                <a:latin typeface="Arial"/>
                <a:cs typeface="Arial"/>
              </a:rPr>
              <a:t>beginning </a:t>
            </a:r>
            <a:r>
              <a:rPr sz="1250" dirty="0">
                <a:latin typeface="Arial"/>
                <a:cs typeface="Arial"/>
              </a:rPr>
              <a:t>every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84978" y="1668005"/>
            <a:ext cx="3246120" cy="1693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5048910"/>
            <a:ext cx="559371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5" dirty="0">
                <a:latin typeface="Arial"/>
                <a:cs typeface="Arial"/>
              </a:rPr>
              <a:t>Our </a:t>
            </a:r>
            <a:r>
              <a:rPr sz="1250" spc="20" dirty="0">
                <a:latin typeface="Arial"/>
                <a:cs typeface="Arial"/>
              </a:rPr>
              <a:t>framework </a:t>
            </a:r>
            <a:r>
              <a:rPr sz="1250" spc="10" dirty="0">
                <a:latin typeface="Arial"/>
                <a:cs typeface="Arial"/>
              </a:rPr>
              <a:t>also </a:t>
            </a:r>
            <a:r>
              <a:rPr sz="1250" spc="30" dirty="0">
                <a:latin typeface="Arial"/>
                <a:cs typeface="Arial"/>
              </a:rPr>
              <a:t>doesn’t </a:t>
            </a:r>
            <a:r>
              <a:rPr sz="1250" spc="15" dirty="0">
                <a:latin typeface="Arial"/>
                <a:cs typeface="Arial"/>
              </a:rPr>
              <a:t>make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dirty="0">
                <a:latin typeface="Arial"/>
                <a:cs typeface="Arial"/>
              </a:rPr>
              <a:t>easy </a:t>
            </a:r>
            <a:r>
              <a:rPr sz="1250" spc="25" dirty="0">
                <a:latin typeface="Arial"/>
                <a:cs typeface="Arial"/>
              </a:rPr>
              <a:t>for </a:t>
            </a:r>
            <a:r>
              <a:rPr sz="1250" spc="20" dirty="0">
                <a:latin typeface="Arial"/>
                <a:cs typeface="Arial"/>
              </a:rPr>
              <a:t>tasks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15" dirty="0">
                <a:latin typeface="Arial"/>
                <a:cs typeface="Arial"/>
              </a:rPr>
              <a:t>call </a:t>
            </a:r>
            <a:r>
              <a:rPr sz="1250" spc="20" dirty="0">
                <a:latin typeface="Arial"/>
                <a:cs typeface="Arial"/>
              </a:rPr>
              <a:t>other </a:t>
            </a:r>
            <a:r>
              <a:rPr sz="1250" spc="25" dirty="0">
                <a:latin typeface="Arial"/>
                <a:cs typeface="Arial"/>
              </a:rPr>
              <a:t>functions</a:t>
            </a:r>
            <a:r>
              <a:rPr sz="1250" spc="-15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that  </a:t>
            </a:r>
            <a:r>
              <a:rPr sz="1250" spc="15" dirty="0">
                <a:latin typeface="Arial"/>
                <a:cs typeface="Arial"/>
              </a:rPr>
              <a:t>may </a:t>
            </a:r>
            <a:r>
              <a:rPr sz="1250" spc="10" dirty="0">
                <a:latin typeface="Arial"/>
                <a:cs typeface="Arial"/>
              </a:rPr>
              <a:t>also need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5" dirty="0">
                <a:latin typeface="Arial"/>
                <a:cs typeface="Arial"/>
              </a:rPr>
              <a:t>wait on </a:t>
            </a:r>
            <a:r>
              <a:rPr sz="1250" spc="10" dirty="0">
                <a:latin typeface="Arial"/>
                <a:cs typeface="Arial"/>
              </a:rPr>
              <a:t>their </a:t>
            </a:r>
            <a:r>
              <a:rPr sz="1250" spc="35" dirty="0">
                <a:latin typeface="Arial"/>
                <a:cs typeface="Arial"/>
              </a:rPr>
              <a:t>own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resources.</a:t>
            </a:r>
            <a:endParaRPr sz="1250">
              <a:latin typeface="Arial"/>
              <a:cs typeface="Arial"/>
            </a:endParaRPr>
          </a:p>
          <a:p>
            <a:pPr marL="12700" marR="80645">
              <a:lnSpc>
                <a:spcPts val="1800"/>
              </a:lnSpc>
              <a:spcBef>
                <a:spcPts val="10"/>
              </a:spcBef>
            </a:pPr>
            <a:r>
              <a:rPr sz="1250" spc="5" dirty="0">
                <a:latin typeface="Arial"/>
                <a:cs typeface="Arial"/>
              </a:rPr>
              <a:t>If </a:t>
            </a:r>
            <a:r>
              <a:rPr sz="1250" spc="15" dirty="0">
                <a:latin typeface="Arial"/>
                <a:cs typeface="Arial"/>
              </a:rPr>
              <a:t>only </a:t>
            </a:r>
            <a:r>
              <a:rPr sz="1250" spc="5" dirty="0">
                <a:latin typeface="Arial"/>
                <a:cs typeface="Arial"/>
              </a:rPr>
              <a:t>there </a:t>
            </a:r>
            <a:r>
              <a:rPr sz="1250" spc="20" dirty="0">
                <a:latin typeface="Arial"/>
                <a:cs typeface="Arial"/>
              </a:rPr>
              <a:t>was </a:t>
            </a:r>
            <a:r>
              <a:rPr sz="1250" spc="-10" dirty="0">
                <a:latin typeface="Arial"/>
                <a:cs typeface="Arial"/>
              </a:rPr>
              <a:t>a </a:t>
            </a:r>
            <a:r>
              <a:rPr sz="1250" spc="20" dirty="0">
                <a:latin typeface="Arial"/>
                <a:cs typeface="Arial"/>
              </a:rPr>
              <a:t>way write </a:t>
            </a:r>
            <a:r>
              <a:rPr sz="1250" spc="35" dirty="0">
                <a:latin typeface="Arial"/>
                <a:cs typeface="Arial"/>
              </a:rPr>
              <a:t>code </a:t>
            </a:r>
            <a:r>
              <a:rPr sz="1250" spc="25" dirty="0">
                <a:latin typeface="Arial"/>
                <a:cs typeface="Arial"/>
              </a:rPr>
              <a:t>that </a:t>
            </a:r>
            <a:r>
              <a:rPr sz="1250" spc="35" dirty="0">
                <a:latin typeface="Arial"/>
                <a:cs typeface="Arial"/>
              </a:rPr>
              <a:t>could </a:t>
            </a:r>
            <a:r>
              <a:rPr sz="1250" spc="15" dirty="0">
                <a:latin typeface="Arial"/>
                <a:cs typeface="Arial"/>
              </a:rPr>
              <a:t>yield </a:t>
            </a:r>
            <a:r>
              <a:rPr sz="1250" spc="20" dirty="0">
                <a:latin typeface="Arial"/>
                <a:cs typeface="Arial"/>
              </a:rPr>
              <a:t>multiple </a:t>
            </a:r>
            <a:r>
              <a:rPr sz="1250" dirty="0">
                <a:latin typeface="Arial"/>
                <a:cs typeface="Arial"/>
              </a:rPr>
              <a:t>values </a:t>
            </a:r>
            <a:r>
              <a:rPr sz="1250" spc="10" dirty="0">
                <a:latin typeface="Arial"/>
                <a:cs typeface="Arial"/>
              </a:rPr>
              <a:t>over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time,  and </a:t>
            </a:r>
            <a:r>
              <a:rPr sz="1250" spc="25" dirty="0">
                <a:latin typeface="Arial"/>
                <a:cs typeface="Arial"/>
              </a:rPr>
              <a:t>be </a:t>
            </a:r>
            <a:r>
              <a:rPr sz="1250" spc="10" dirty="0">
                <a:latin typeface="Arial"/>
                <a:cs typeface="Arial"/>
              </a:rPr>
              <a:t>able </a:t>
            </a:r>
            <a:r>
              <a:rPr sz="1250" spc="45" dirty="0">
                <a:latin typeface="Arial"/>
                <a:cs typeface="Arial"/>
              </a:rPr>
              <a:t>to </a:t>
            </a:r>
            <a:r>
              <a:rPr sz="1250" spc="20" dirty="0">
                <a:latin typeface="Arial"/>
                <a:cs typeface="Arial"/>
              </a:rPr>
              <a:t>start executing from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30" dirty="0">
                <a:latin typeface="Arial"/>
                <a:cs typeface="Arial"/>
              </a:rPr>
              <a:t>it </a:t>
            </a:r>
            <a:r>
              <a:rPr sz="1250" spc="10" dirty="0">
                <a:latin typeface="Arial"/>
                <a:cs typeface="Arial"/>
              </a:rPr>
              <a:t>previously </a:t>
            </a:r>
            <a:r>
              <a:rPr sz="1250" spc="20" dirty="0">
                <a:latin typeface="Arial"/>
                <a:cs typeface="Arial"/>
              </a:rPr>
              <a:t>left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-70" dirty="0">
                <a:latin typeface="Arial"/>
                <a:cs typeface="Arial"/>
              </a:rPr>
              <a:t>oﬀ…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1100" y="3999935"/>
            <a:ext cx="2035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3D4553"/>
                </a:solidFill>
                <a:latin typeface="Arial"/>
                <a:cs typeface="Arial"/>
              </a:rPr>
              <a:t>%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35" dirty="0">
                <a:solidFill>
                  <a:srgbClr val="3D4553"/>
                </a:solidFill>
                <a:latin typeface="Arial"/>
                <a:cs typeface="Arial"/>
              </a:rPr>
              <a:t>Š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</a:t>
            </a:r>
            <a:r>
              <a:rPr sz="1100" spc="-175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490" dirty="0">
                <a:solidFill>
                  <a:srgbClr val="3D4553"/>
                </a:solidFill>
                <a:latin typeface="Arial"/>
                <a:cs typeface="Arial"/>
              </a:rPr>
              <a:t>€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350" dirty="0">
                <a:solidFill>
                  <a:srgbClr val="3D4553"/>
                </a:solidFill>
                <a:latin typeface="Arial"/>
                <a:cs typeface="Arial"/>
              </a:rPr>
              <a:t>$</a:t>
            </a:r>
            <a:r>
              <a:rPr sz="1100" spc="-175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60" dirty="0">
                <a:solidFill>
                  <a:srgbClr val="3D4553"/>
                </a:solidFill>
                <a:latin typeface="Arial Black"/>
                <a:cs typeface="Arial Black"/>
              </a:rPr>
              <a:t>n7cmdr</a:t>
            </a:r>
            <a:r>
              <a:rPr sz="1100" spc="-220" dirty="0">
                <a:solidFill>
                  <a:srgbClr val="3D4553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3D4553"/>
                </a:solidFill>
                <a:latin typeface="Arial"/>
                <a:cs typeface="Arial"/>
              </a:rPr>
              <a:t>@</a:t>
            </a:r>
            <a:r>
              <a:rPr sz="1100" spc="-170" dirty="0">
                <a:solidFill>
                  <a:srgbClr val="3D4553"/>
                </a:solidFill>
                <a:latin typeface="Arial"/>
                <a:cs typeface="Arial"/>
              </a:rPr>
              <a:t> </a:t>
            </a:r>
            <a:r>
              <a:rPr sz="1100" spc="-200" dirty="0">
                <a:solidFill>
                  <a:srgbClr val="3D4553"/>
                </a:solidFill>
                <a:latin typeface="Arial Black"/>
                <a:cs typeface="Arial Black"/>
              </a:rPr>
              <a:t>jreese.sh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8700" y="2989297"/>
            <a:ext cx="79438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i="1" spc="-180" dirty="0">
                <a:solidFill>
                  <a:srgbClr val="7F7F7F"/>
                </a:solidFill>
                <a:latin typeface="Arial"/>
                <a:cs typeface="Arial"/>
              </a:rPr>
              <a:t>–You</a:t>
            </a:r>
            <a:r>
              <a:rPr sz="1250" i="1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250" i="1" spc="-150" dirty="0">
                <a:solidFill>
                  <a:srgbClr val="7F7F7F"/>
                </a:solidFill>
                <a:latin typeface="Arial"/>
                <a:cs typeface="Arial"/>
              </a:rPr>
              <a:t>maybe?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0" y="2210646"/>
            <a:ext cx="259461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0" spc="-10" dirty="0">
                <a:solidFill>
                  <a:srgbClr val="B4B4B4"/>
                </a:solidFill>
                <a:latin typeface="Lato Light"/>
                <a:cs typeface="Lato Light"/>
              </a:rPr>
              <a:t>What </a:t>
            </a:r>
            <a:r>
              <a:rPr sz="1900" b="0" spc="-5" dirty="0">
                <a:solidFill>
                  <a:srgbClr val="B4B4B4"/>
                </a:solidFill>
                <a:latin typeface="Lato Light"/>
                <a:cs typeface="Lato Light"/>
              </a:rPr>
              <a:t>about</a:t>
            </a:r>
            <a:r>
              <a:rPr sz="1900" b="0" spc="-35" dirty="0">
                <a:solidFill>
                  <a:srgbClr val="B4B4B4"/>
                </a:solidFill>
                <a:latin typeface="Lato Light"/>
                <a:cs typeface="Lato Light"/>
              </a:rPr>
              <a:t> </a:t>
            </a:r>
            <a:r>
              <a:rPr sz="1900" b="0" spc="-15" dirty="0">
                <a:solidFill>
                  <a:srgbClr val="B4B4B4"/>
                </a:solidFill>
                <a:latin typeface="Lato Light"/>
                <a:cs typeface="Lato Light"/>
              </a:rPr>
              <a:t>generators?!</a:t>
            </a:r>
            <a:endParaRPr sz="1900">
              <a:latin typeface="Lato Light"/>
              <a:cs typeface="La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600" y="5048910"/>
            <a:ext cx="378396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250" spc="15" dirty="0">
                <a:latin typeface="Arial"/>
                <a:cs typeface="Arial"/>
              </a:rPr>
              <a:t>Some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may </a:t>
            </a:r>
            <a:r>
              <a:rPr sz="1250" dirty="0">
                <a:latin typeface="Arial"/>
                <a:cs typeface="Arial"/>
              </a:rPr>
              <a:t>already </a:t>
            </a:r>
            <a:r>
              <a:rPr sz="1250" spc="-5" dirty="0">
                <a:latin typeface="Arial"/>
                <a:cs typeface="Arial"/>
              </a:rPr>
              <a:t>see </a:t>
            </a:r>
            <a:r>
              <a:rPr sz="1250" spc="5" dirty="0">
                <a:latin typeface="Arial"/>
                <a:cs typeface="Arial"/>
              </a:rPr>
              <a:t>where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5" dirty="0">
                <a:latin typeface="Arial"/>
                <a:cs typeface="Arial"/>
              </a:rPr>
              <a:t>is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heading,  </a:t>
            </a:r>
            <a:r>
              <a:rPr sz="1250" spc="40" dirty="0">
                <a:latin typeface="Arial"/>
                <a:cs typeface="Arial"/>
              </a:rPr>
              <a:t>but </a:t>
            </a:r>
            <a:r>
              <a:rPr sz="1250" spc="10" dirty="0">
                <a:latin typeface="Arial"/>
                <a:cs typeface="Arial"/>
              </a:rPr>
              <a:t>generators </a:t>
            </a:r>
            <a:r>
              <a:rPr sz="1250" spc="30" dirty="0">
                <a:latin typeface="Arial"/>
                <a:cs typeface="Arial"/>
              </a:rPr>
              <a:t>fit </a:t>
            </a:r>
            <a:r>
              <a:rPr sz="1250" spc="20" dirty="0">
                <a:latin typeface="Arial"/>
                <a:cs typeface="Arial"/>
              </a:rPr>
              <a:t>this </a:t>
            </a:r>
            <a:r>
              <a:rPr sz="1250" spc="25" dirty="0">
                <a:latin typeface="Arial"/>
                <a:cs typeface="Arial"/>
              </a:rPr>
              <a:t>description</a:t>
            </a:r>
            <a:r>
              <a:rPr sz="1250" spc="-7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perfectly.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50" spc="10" dirty="0">
                <a:latin typeface="Arial"/>
                <a:cs typeface="Arial"/>
              </a:rPr>
              <a:t>Let’s </a:t>
            </a:r>
            <a:r>
              <a:rPr sz="1250" spc="25" dirty="0">
                <a:latin typeface="Arial"/>
                <a:cs typeface="Arial"/>
              </a:rPr>
              <a:t>look </a:t>
            </a:r>
            <a:r>
              <a:rPr sz="1250" spc="20" dirty="0">
                <a:latin typeface="Arial"/>
                <a:cs typeface="Arial"/>
              </a:rPr>
              <a:t>at </a:t>
            </a:r>
            <a:r>
              <a:rPr sz="1250" spc="35" dirty="0">
                <a:latin typeface="Arial"/>
                <a:cs typeface="Arial"/>
              </a:rPr>
              <a:t>how </a:t>
            </a:r>
            <a:r>
              <a:rPr sz="1250" spc="15" dirty="0">
                <a:latin typeface="Arial"/>
                <a:cs typeface="Arial"/>
              </a:rPr>
              <a:t>they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work.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3587" y="712787"/>
            <a:ext cx="6397625" cy="3603625"/>
          </a:xfrm>
          <a:custGeom>
            <a:avLst/>
            <a:gdLst/>
            <a:ahLst/>
            <a:cxnLst/>
            <a:rect l="l" t="t" r="r" b="b"/>
            <a:pathLst>
              <a:path w="6397625" h="3603625">
                <a:moveTo>
                  <a:pt x="0" y="3603625"/>
                </a:moveTo>
                <a:lnTo>
                  <a:pt x="6397625" y="3603625"/>
                </a:lnTo>
                <a:lnTo>
                  <a:pt x="6397625" y="0"/>
                </a:lnTo>
                <a:lnTo>
                  <a:pt x="0" y="0"/>
                </a:lnTo>
                <a:lnTo>
                  <a:pt x="0" y="3603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429</TotalTime>
  <Words>6868</Words>
  <Application>Microsoft Office PowerPoint</Application>
  <PresentationFormat>Custom</PresentationFormat>
  <Paragraphs>423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1" baseType="lpstr">
      <vt:lpstr>Arial</vt:lpstr>
      <vt:lpstr>Arial Black</vt:lpstr>
      <vt:lpstr>Bahnschrift SemiBold</vt:lpstr>
      <vt:lpstr>Bookman Old Style</vt:lpstr>
      <vt:lpstr>Impact</vt:lpstr>
      <vt:lpstr>Lato</vt:lpstr>
      <vt:lpstr>Lato Black</vt:lpstr>
      <vt:lpstr>Lato Light</vt:lpstr>
      <vt:lpstr>Rockwell</vt:lpstr>
      <vt:lpstr>Times New Roman</vt:lpstr>
      <vt:lpstr>Damask</vt:lpstr>
      <vt:lpstr>     WHAT IS A COROUTINE - walk                                                                                                                                THROUGH PYTHON !  A light explora.on of computer science and asynchronous programming</vt:lpstr>
      <vt:lpstr>About Me</vt:lpstr>
      <vt:lpstr>PowerPoint Presentation</vt:lpstr>
      <vt:lpstr>PowerPoint Presentation</vt:lpstr>
      <vt:lpstr>So what is a function?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about concurrency?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Cooperative Multitasking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DIY doesn’t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AsyncIO is not magic</vt:lpstr>
      <vt:lpstr>AsyncIO is not magic</vt:lpstr>
      <vt:lpstr>PowerPoint Presentation</vt:lpstr>
      <vt:lpstr>It's a coroutine, I know this!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 h a t  i ? A light explora.on of computer science and asynchronous programming</dc:title>
  <dc:creator>Anustup</dc:creator>
  <cp:lastModifiedBy>Anustup Mukherjee</cp:lastModifiedBy>
  <cp:revision>7</cp:revision>
  <dcterms:created xsi:type="dcterms:W3CDTF">2020-08-03T07:03:32Z</dcterms:created>
  <dcterms:modified xsi:type="dcterms:W3CDTF">2020-08-03T14:18:10Z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2020-08-03T00:00:00Z</vt:filetime>
  </property>
</Properties>
</file>